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5" r:id="rId1"/>
  </p:sldMasterIdLst>
  <p:sldIdLst>
    <p:sldId id="272" r:id="rId2"/>
    <p:sldId id="273" r:id="rId3"/>
    <p:sldId id="292" r:id="rId4"/>
    <p:sldId id="270" r:id="rId5"/>
    <p:sldId id="307" r:id="rId6"/>
    <p:sldId id="306" r:id="rId7"/>
    <p:sldId id="279" r:id="rId8"/>
    <p:sldId id="304" r:id="rId9"/>
    <p:sldId id="287" r:id="rId10"/>
    <p:sldId id="305" r:id="rId11"/>
    <p:sldId id="294" r:id="rId12"/>
    <p:sldId id="300" r:id="rId13"/>
    <p:sldId id="293" r:id="rId14"/>
    <p:sldId id="308" r:id="rId15"/>
    <p:sldId id="301" r:id="rId16"/>
    <p:sldId id="291" r:id="rId17"/>
  </p:sldIdLst>
  <p:sldSz cx="12192000" cy="6858000"/>
  <p:notesSz cx="6858000" cy="9144000"/>
  <p:embeddedFontLst>
    <p:embeddedFont>
      <p:font typeface="조선신명조" panose="02030504000101010101" pitchFamily="18" charset="-127"/>
      <p:regular r:id="rId18"/>
    </p:embeddedFont>
    <p:embeddedFont>
      <p:font typeface="AppleSDGothicNeoB00" panose="02000503000000000000" pitchFamily="2" charset="-128"/>
      <p:regular r:id="rId19"/>
    </p:embeddedFont>
    <p:embeddedFont>
      <p:font typeface="AppleSDGothicNeoEB00" panose="02000503000000000000" pitchFamily="2" charset="-128"/>
      <p:regular r:id="rId20"/>
    </p:embeddedFont>
    <p:embeddedFont>
      <p:font typeface="AppleSDGothicNeoL00" panose="02000503000000000000" pitchFamily="2" charset="-128"/>
      <p:regular r:id="rId21"/>
    </p:embeddedFont>
    <p:embeddedFont>
      <p:font typeface="AppleSDGothicNeoM00" panose="02000503000000000000" pitchFamily="2" charset="-128"/>
      <p:regular r:id="rId22"/>
    </p:embeddedFont>
    <p:embeddedFont>
      <p:font typeface="맑은 고딕" panose="020B0503020000020004" pitchFamily="34" charset="-127"/>
      <p:regular r:id="rId23"/>
      <p:bold r:id="rId24"/>
    </p:embeddedFont>
    <p:embeddedFont>
      <p:font typeface="Nanum Gothic" panose="020D0604000000000000" pitchFamily="34" charset="-12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Georgia Pro Semibold" panose="020F0502020204030204" pitchFamily="34" charset="0"/>
      <p:regular r:id="rId31"/>
      <p:bold r:id="rId32"/>
      <p:boldItalic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A0B6"/>
    <a:srgbClr val="91969C"/>
    <a:srgbClr val="E6E6E6"/>
    <a:srgbClr val="F2F2F2"/>
    <a:srgbClr val="2F5597"/>
    <a:srgbClr val="FFFFFF"/>
    <a:srgbClr val="0050FF"/>
    <a:srgbClr val="000000"/>
    <a:srgbClr val="6E6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95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  <a:round/>
        </a:ln>
      </c:spPr>
      <c:txPr>
        <a:bodyPr rot="0" vert="horz" anchor="ctr" anchorCtr="1"/>
        <a:lstStyle/>
        <a:p>
          <a:pPr>
            <a:defRPr sz="2125" b="1" i="0" u="none" baseline="0">
              <a:solidFill>
                <a:srgbClr val="000000"/>
              </a:solidFill>
              <a:latin typeface="Calibri"/>
              <a:ea typeface="Calibri"/>
            </a:defRPr>
          </a:pPr>
          <a:endParaRPr lang="ko-Kore-CA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누적 대출액</c:v>
                </c:pt>
              </c:strCache>
            </c:strRef>
          </c:tx>
          <c:spPr>
            <a:ln w="22225" cap="flat">
              <a:solidFill>
                <a:srgbClr val="4472C4">
                  <a:alpha val="100000"/>
                </a:srgbClr>
              </a:solidFill>
              <a:round/>
            </a:ln>
          </c:spPr>
          <c:marker>
            <c:symbol val="diamond"/>
            <c:size val="6"/>
            <c:spPr>
              <a:solidFill>
                <a:srgbClr val="4472C4">
                  <a:alpha val="100000"/>
                </a:srgbClr>
              </a:solidFill>
              <a:ln w="9525" cap="flat">
                <a:solidFill>
                  <a:srgbClr val="4472C4">
                    <a:alpha val="100000"/>
                  </a:srgbClr>
                </a:solidFill>
                <a:round/>
              </a:ln>
            </c:spPr>
          </c:marker>
          <c:cat>
            <c:strRef>
              <c:f>Sheet1!$A$2:$A$5</c:f>
              <c:strCache>
                <c:ptCount val="2"/>
                <c:pt idx="0">
                  <c:v>2015년 말</c:v>
                </c:pt>
                <c:pt idx="1">
                  <c:v>지난해 6월말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373000000</c:v>
                </c:pt>
                <c:pt idx="1">
                  <c:v>6200000000000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1B-45D9-9B42-08DDFDDF1C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1"/>
        <c:axId val="2222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열1</c:v>
                      </c:pt>
                    </c:strCache>
                  </c:strRef>
                </c:tx>
                <c:spPr>
                  <a:ln w="22225" cap="flat">
                    <a:solidFill>
                      <a:srgbClr val="ED7D31">
                        <a:alpha val="100000"/>
                      </a:srgbClr>
                    </a:solidFill>
                    <a:round/>
                  </a:ln>
                </c:spPr>
                <c:marker>
                  <c:symbol val="square"/>
                  <c:size val="6"/>
                  <c:spPr>
                    <a:solidFill>
                      <a:srgbClr val="ED7D31">
                        <a:alpha val="100000"/>
                      </a:srgbClr>
                    </a:solidFill>
                    <a:ln w="9525" cap="flat">
                      <a:solidFill>
                        <a:srgbClr val="ED7D31">
                          <a:alpha val="100000"/>
                        </a:srgbClr>
                      </a:solidFill>
                      <a:round/>
                    </a:ln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2"/>
                      <c:pt idx="0">
                        <c:v>2015년 말</c:v>
                      </c:pt>
                      <c:pt idx="1">
                        <c:v>지난해 6월말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691B-45D9-9B42-08DDFDDF1C45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열2</c:v>
                      </c:pt>
                    </c:strCache>
                  </c:strRef>
                </c:tx>
                <c:spPr>
                  <a:ln w="22225" cap="flat">
                    <a:solidFill>
                      <a:srgbClr val="A5A5A5">
                        <a:alpha val="100000"/>
                      </a:srgbClr>
                    </a:solidFill>
                    <a:round/>
                  </a:ln>
                </c:spPr>
                <c:marker>
                  <c:symbol val="triangle"/>
                  <c:size val="6"/>
                  <c:spPr>
                    <a:solidFill>
                      <a:srgbClr val="A5A5A5">
                        <a:alpha val="100000"/>
                      </a:srgbClr>
                    </a:solidFill>
                    <a:ln w="9525" cap="flat">
                      <a:solidFill>
                        <a:srgbClr val="A5A5A5">
                          <a:alpha val="100000"/>
                        </a:srgbClr>
                      </a:solidFill>
                      <a:round/>
                    </a:ln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2"/>
                      <c:pt idx="0">
                        <c:v>2015년 말</c:v>
                      </c:pt>
                      <c:pt idx="1">
                        <c:v>지난해 6월말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91B-45D9-9B42-08DDFDDF1C45}"/>
                  </c:ext>
                </c:extLst>
              </c15:ser>
            </c15:filteredLineSeries>
          </c:ext>
        </c:extLst>
      </c:lineChart>
      <c:catAx>
        <c:axId val="1111"/>
        <c:scaling>
          <c:orientation val="minMax"/>
        </c:scaling>
        <c:delete val="0"/>
        <c:axPos val="b"/>
        <c:majorGridlines>
          <c:spPr>
            <a:ln w="9525" cap="flat">
              <a:solidFill>
                <a:srgbClr val="D9D9D9">
                  <a:alpha val="100000"/>
                </a:srgbClr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>
            <a:solidFill>
              <a:srgbClr val="D9D9D9">
                <a:alpha val="100000"/>
              </a:srgbClr>
            </a:solidFill>
            <a:round/>
          </a:ln>
        </c:spPr>
        <c:txPr>
          <a:bodyPr/>
          <a:lstStyle/>
          <a:p>
            <a:pPr>
              <a:defRPr sz="1060" b="0" i="0" u="none" cap="all" baseline="0">
                <a:solidFill>
                  <a:srgbClr val="595959"/>
                </a:solidFill>
                <a:latin typeface="Calibri"/>
                <a:ea typeface="Calibri"/>
              </a:defRPr>
            </a:pPr>
            <a:endParaRPr lang="ko-Kore-CA"/>
          </a:p>
        </c:txPr>
        <c:crossAx val="2222"/>
        <c:crosses val="autoZero"/>
        <c:auto val="1"/>
        <c:lblAlgn val="ctr"/>
        <c:lblOffset val="100"/>
        <c:noMultiLvlLbl val="0"/>
      </c:catAx>
      <c:valAx>
        <c:axId val="222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>
            <a:solidFill>
              <a:srgbClr val="D9D9D9">
                <a:alpha val="100000"/>
              </a:srgbClr>
            </a:solidFill>
            <a:round/>
          </a:ln>
        </c:spPr>
        <c:txPr>
          <a:bodyPr/>
          <a:lstStyle/>
          <a:p>
            <a:pPr>
              <a:defRPr sz="1195" b="0" i="0" u="none" baseline="0">
                <a:solidFill>
                  <a:srgbClr val="595959"/>
                </a:solidFill>
                <a:latin typeface="Calibri"/>
                <a:ea typeface="Calibri"/>
              </a:defRPr>
            </a:pPr>
            <a:endParaRPr lang="ko-Kore-CA"/>
          </a:p>
        </c:txPr>
        <c:crossAx val="1111"/>
        <c:crosses val="autoZero"/>
        <c:crossBetween val="between"/>
      </c:valAx>
      <c:spPr>
        <a:noFill/>
        <a:ln>
          <a:noFill/>
          <a:round/>
        </a:ln>
      </c:spPr>
    </c:plotArea>
    <c:legend>
      <c:legendPos val="t"/>
      <c:overlay val="0"/>
      <c:spPr>
        <a:noFill/>
        <a:ln>
          <a:noFill/>
          <a:round/>
        </a:ln>
      </c:spPr>
      <c:txPr>
        <a:bodyPr rot="0" vert="horz" anchor="ctr" anchorCtr="1"/>
        <a:lstStyle/>
        <a:p>
          <a:pPr>
            <a:defRPr sz="1195" b="0" i="0" u="none" baseline="0">
              <a:solidFill>
                <a:srgbClr val="595959"/>
              </a:solidFill>
              <a:latin typeface="Calibri"/>
              <a:ea typeface="Calibri"/>
            </a:defRPr>
          </a:pPr>
          <a:endParaRPr lang="ko-Kore-CA"/>
        </a:p>
      </c:txPr>
    </c:legend>
    <c:plotVisOnly val="1"/>
    <c:dispBlanksAs val="gap"/>
    <c:showDLblsOverMax val="0"/>
  </c:chart>
  <c:spPr>
    <a:noFill/>
    <a:ln>
      <a:noFill/>
      <a:round/>
    </a:ln>
  </c:spPr>
  <c:txPr>
    <a:bodyPr/>
    <a:lstStyle/>
    <a:p>
      <a:pPr>
        <a:defRPr sz="1000" b="0" i="0" u="none" baseline="0">
          <a:solidFill>
            <a:srgbClr val="000000"/>
          </a:solidFill>
          <a:latin typeface="Calibri"/>
          <a:ea typeface="Calibri"/>
        </a:defRPr>
      </a:pPr>
      <a:endParaRPr lang="ko-Kore-CA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rgbClr val="B3BEDF">
                  <a:alpha val="100000"/>
                </a:srgbClr>
              </a:solidFill>
              <a:ln>
                <a:noFill/>
                <a:round/>
              </a:ln>
              <a:effectLst>
                <a:outerShdw blurRad="254000" sx="102000" sy="102000" algn="ctr" rotWithShape="0">
                  <a:srgbClr val="000000">
                    <a:alpha val="2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C437-4DFA-92CE-8C2DCC6ECF50}"/>
              </c:ext>
            </c:extLst>
          </c:dPt>
          <c:dPt>
            <c:idx val="1"/>
            <c:bubble3D val="0"/>
            <c:explosion val="11"/>
            <c:spPr>
              <a:solidFill>
                <a:srgbClr val="7991CE">
                  <a:alpha val="100000"/>
                </a:srgbClr>
              </a:solidFill>
              <a:ln>
                <a:noFill/>
                <a:round/>
              </a:ln>
              <a:effectLst>
                <a:outerShdw blurRad="254000" sx="102000" sy="102000" algn="ctr" rotWithShape="0">
                  <a:srgbClr val="000000">
                    <a:alpha val="2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437-4DFA-92CE-8C2DCC6ECF50}"/>
              </c:ext>
            </c:extLst>
          </c:dPt>
          <c:dPt>
            <c:idx val="2"/>
            <c:bubble3D val="0"/>
            <c:spPr>
              <a:solidFill>
                <a:srgbClr val="3F6AB7">
                  <a:alpha val="100000"/>
                </a:srgbClr>
              </a:solidFill>
              <a:ln>
                <a:noFill/>
                <a:round/>
              </a:ln>
              <a:effectLst>
                <a:outerShdw blurRad="254000" sx="102000" sy="102000" algn="ctr" rotWithShape="0">
                  <a:srgbClr val="000000">
                    <a:alpha val="2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C437-4DFA-92CE-8C2DCC6ECF50}"/>
              </c:ext>
            </c:extLst>
          </c:dPt>
          <c:dPt>
            <c:idx val="3"/>
            <c:bubble3D val="0"/>
            <c:spPr>
              <a:solidFill>
                <a:srgbClr val="335899">
                  <a:alpha val="100000"/>
                </a:srgbClr>
              </a:solidFill>
              <a:ln>
                <a:noFill/>
                <a:round/>
              </a:ln>
              <a:effectLst>
                <a:outerShdw blurRad="254000" sx="102000" sy="102000" algn="ctr" rotWithShape="0">
                  <a:srgbClr val="000000">
                    <a:alpha val="2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437-4DFA-92CE-8C2DCC6ECF50}"/>
              </c:ext>
            </c:extLst>
          </c:dPt>
          <c:cat>
            <c:strRef>
              <c:f>Sheet1!$A$2:$A$5</c:f>
              <c:strCache>
                <c:ptCount val="3"/>
                <c:pt idx="0">
                  <c:v>대출액</c:v>
                </c:pt>
                <c:pt idx="1">
                  <c:v>플랫폼이용료</c:v>
                </c:pt>
                <c:pt idx="2">
                  <c:v>공인중개사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1</c:v>
                </c:pt>
                <c:pt idx="1">
                  <c:v>3.4500000000000003E-2</c:v>
                </c:pt>
                <c:pt idx="2">
                  <c:v>2.2499999999999999E-2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37-4DFA-92CE-8C2DCC6ECF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4"/>
        <c:holeSize val="68"/>
      </c:doughnutChart>
      <c:spPr>
        <a:noFill/>
        <a:ln>
          <a:noFill/>
          <a:round/>
        </a:ln>
      </c:spPr>
    </c:plotArea>
    <c:plotVisOnly val="1"/>
    <c:dispBlanksAs val="gap"/>
    <c:showDLblsOverMax val="0"/>
  </c:chart>
  <c:spPr>
    <a:noFill/>
    <a:ln>
      <a:noFill/>
      <a:round/>
    </a:ln>
  </c:spPr>
  <c:txPr>
    <a:bodyPr/>
    <a:lstStyle/>
    <a:p>
      <a:pPr>
        <a:defRPr sz="1000" b="0" i="0" u="none" baseline="0">
          <a:solidFill>
            <a:srgbClr val="000000"/>
          </a:solidFill>
          <a:latin typeface="Calibri"/>
          <a:ea typeface="Calibri"/>
        </a:defRPr>
      </a:pPr>
      <a:endParaRPr lang="ko-Kore-CA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B5EA8-6027-439E-A2DC-91CBE022F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2E2F84-C23C-4231-A69B-9BC58CA66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06B6C3-2EF8-4A1A-9EB1-13DC38A7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9658-6BA3-4429-9A3B-F17850BB144E}" type="datetimeFigureOut">
              <a:rPr lang="ko-KR" altLang="en-US" smtClean="0"/>
              <a:t>2020. 8. 4.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55092-D2D2-448F-ABFD-0678A606A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2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569219-F832-412B-8862-1663262BB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9658-6BA3-4429-9A3B-F17850BB144E}" type="datetimeFigureOut">
              <a:rPr lang="ko-KR" altLang="en-US" smtClean="0"/>
              <a:t>2020. 8. 4.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6CDC3C-5A7C-4077-9546-25F82409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5DCF11-0C4F-4EE5-84F5-4181F44C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DD90-C543-43CF-9053-383FD9666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284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B899E-AFB4-494F-A324-5284A36CF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B7107-08E5-4846-984A-4FB92AA16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5D0228-DEEC-4ED9-9C83-4B2340997F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7B4975-2166-4617-B9FC-F7DCAB86B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9658-6BA3-4429-9A3B-F17850BB144E}" type="datetimeFigureOut">
              <a:rPr lang="ko-KR" altLang="en-US" smtClean="0"/>
              <a:t>2020. 8. 4.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FDB28B-C9FA-4108-A904-BDCCE8336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9CED86-BAB8-4FA6-9FD4-FCAF6433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DD90-C543-43CF-9053-383FD9666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503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1FD455-1F1C-4043-914A-B7B5F4456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18B831-1D9A-485C-B061-025B0EE9F4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81053E-E3A3-44D7-86A0-4FE0B1DF9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DE677-AF9F-4094-B6AA-68F3F9EF5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9658-6BA3-4429-9A3B-F17850BB144E}" type="datetimeFigureOut">
              <a:rPr lang="ko-KR" altLang="en-US" smtClean="0"/>
              <a:t>2020. 8. 4.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B1DAB7-61E1-40E4-BE6A-6698D8C4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B6A70B-3024-4F82-A88B-0E438B70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DD90-C543-43CF-9053-383FD9666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661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F7133-E710-4E91-862F-ACCAABF1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B9A413-975D-4121-B9D7-44DC9AC0A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8A9435-0288-4144-B41D-58ACE936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9658-6BA3-4429-9A3B-F17850BB144E}" type="datetimeFigureOut">
              <a:rPr lang="ko-KR" altLang="en-US" smtClean="0"/>
              <a:t>2020. 8. 4.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44355A-1F10-4972-B92A-36BC16901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88D41-FC4D-4AD8-BAB2-DF2BB7EE5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DD90-C543-43CF-9053-383FD9666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79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9551F0-BE5C-4BDB-8371-39AB1E797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E94BD1-995C-4986-94DC-63D817717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F4DC06-6BF6-4EE0-BE61-0EC839168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9658-6BA3-4429-9A3B-F17850BB144E}" type="datetimeFigureOut">
              <a:rPr lang="ko-KR" altLang="en-US" smtClean="0"/>
              <a:t>2020. 8. 4.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CB0C89-40BE-42AF-ADE2-06CC0D072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C104ED-54BB-476F-88A8-C68E4F9E0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DD90-C543-43CF-9053-383FD9666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89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A17225A-C80F-B841-BD31-E8966EE3B2B1}"/>
              </a:ext>
            </a:extLst>
          </p:cNvPr>
          <p:cNvSpPr/>
          <p:nvPr userDrawn="1"/>
        </p:nvSpPr>
        <p:spPr>
          <a:xfrm>
            <a:off x="0" y="0"/>
            <a:ext cx="12191980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1B5EA8-6027-439E-A2DC-91CBE022F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2E2F84-C23C-4231-A69B-9BC58CA66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06B6C3-2EF8-4A1A-9EB1-13DC38A7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9658-6BA3-4429-9A3B-F17850BB144E}" type="datetimeFigureOut">
              <a:rPr lang="ko-KR" altLang="en-US" smtClean="0"/>
              <a:t>2020. 8. 4.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55092-D2D2-448F-ABFD-0678A606A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2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B5EA8-6027-439E-A2DC-91CBE022F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2E2F84-C23C-4231-A69B-9BC58CA66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06B6C3-2EF8-4A1A-9EB1-13DC38A7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9658-6BA3-4429-9A3B-F17850BB144E}" type="datetimeFigureOut">
              <a:rPr lang="ko-KR" altLang="en-US" smtClean="0"/>
              <a:t>2020. 8. 4.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55092-D2D2-448F-ABFD-0678A606A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EAF20-0540-40E3-86F9-EA6313187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DD90-C543-43CF-9053-383FD9666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2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4AF08-E3DB-4164-93AA-1DF606E47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C7AEB1-305E-4AD8-A756-DDDA10CB3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92A71-E544-4ECF-8489-CF3987F16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9658-6BA3-4429-9A3B-F17850BB144E}" type="datetimeFigureOut">
              <a:rPr lang="ko-KR" altLang="en-US" smtClean="0"/>
              <a:t>2020. 8. 4.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174C75-07B7-4059-ACBB-F6E9F5CDF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324D7-496D-4457-A829-B41C6FA1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DD90-C543-43CF-9053-383FD9666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55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B5EA8-6027-439E-A2DC-91CBE022F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2E2F84-C23C-4231-A69B-9BC58CA66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06B6C3-2EF8-4A1A-9EB1-13DC38A7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9658-6BA3-4429-9A3B-F17850BB144E}" type="datetimeFigureOut">
              <a:rPr lang="ko-KR" altLang="en-US" smtClean="0"/>
              <a:t>2020. 8. 4.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55092-D2D2-448F-ABFD-0678A606A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21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4CA90-C01C-409D-8F06-F7EC64C27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352B6B-AD86-4A3F-9A01-99AAB7887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F2E9CE-38BD-4C6F-B7D2-1C1C90B36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9658-6BA3-4429-9A3B-F17850BB144E}" type="datetimeFigureOut">
              <a:rPr lang="ko-KR" altLang="en-US" smtClean="0"/>
              <a:t>2020. 8. 4.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9B9089-B802-4D73-BCC5-30EDCEC4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FC98CF-175A-4F4C-A2FF-4D2EDE970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DD90-C543-43CF-9053-383FD9666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765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A5068-71A1-4CE2-8637-0DCBCD89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B51F70-C469-4AE8-8AB3-40C4287A1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4B7992-2936-4CD0-ADE1-5EA6A1519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7660FD-7EA7-4832-B36A-C428F039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9658-6BA3-4429-9A3B-F17850BB144E}" type="datetimeFigureOut">
              <a:rPr lang="ko-KR" altLang="en-US" smtClean="0"/>
              <a:t>2020. 8. 4.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B3739C-A272-4113-BA2C-78499E11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1B8DAA-D1D2-4D48-8F4A-EE9856C1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DD90-C543-43CF-9053-383FD9666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45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25E52-7B93-45FD-8CB8-95B2F3EE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B611B6-C686-4353-A7DB-6D1FF5EE9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A7EB1A-037B-4AD3-9FFB-4AFC3CB6F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827866-0A69-4E77-8676-AC80608DB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2E8850-2503-4785-A325-BCFCCA310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6DA1D9-7CD5-4FD5-B832-B11B4C8DB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9658-6BA3-4429-9A3B-F17850BB144E}" type="datetimeFigureOut">
              <a:rPr lang="ko-KR" altLang="en-US" smtClean="0"/>
              <a:t>2020. 8. 4.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F192D2-8BC5-4CFC-9A06-60A3563CB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1192F0-F330-45E2-B370-231033AA2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DD90-C543-43CF-9053-383FD9666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6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7D694-7A87-42B2-B49D-7C7E50781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549870-20F9-4DDF-B077-927AEED4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9658-6BA3-4429-9A3B-F17850BB144E}" type="datetimeFigureOut">
              <a:rPr lang="ko-KR" altLang="en-US" smtClean="0"/>
              <a:t>2020. 8. 4.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764698-8885-45AC-B073-6B43CB4B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A526A9-5B0E-4646-ACA6-65302985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DD90-C543-43CF-9053-383FD9666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615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23EE59-1F7D-454E-8FD7-72181B137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7CA2CF-678E-46F1-A1A9-3DEB6E6D1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3A14FD-761B-42D4-B9F7-A20D1B42B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19658-6BA3-4429-9A3B-F17850BB144E}" type="datetimeFigureOut">
              <a:rPr lang="ko-KR" altLang="en-US" smtClean="0"/>
              <a:t>2020. 8. 4.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110C32-466D-4D1A-B1E9-CA74EC908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571E8F-BC81-427A-A6AA-FE4889116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ADD90-C543-43CF-9053-383FD9666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3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1" r:id="rId2"/>
    <p:sldLayoutId id="2147483660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namu.wiki/w/%E5%A4%9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kukinews.com/newsView/kuk202007220364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F5BC32A-09F3-43C8-B9AA-3330AF2AC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333C8B-1B5B-43FF-BB68-DE9AFF248920}"/>
              </a:ext>
            </a:extLst>
          </p:cNvPr>
          <p:cNvSpPr txBox="1"/>
          <p:nvPr/>
        </p:nvSpPr>
        <p:spPr>
          <a:xfrm>
            <a:off x="2855535" y="4740910"/>
            <a:ext cx="6479659" cy="144655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dirty="0">
                <a:latin typeface="AppleSDGothicNeoB00" charset="0"/>
                <a:ea typeface="AppleSDGothicNeoB00" charset="0"/>
                <a:cs typeface="Noto Sans Buginese" charset="0"/>
              </a:rPr>
              <a:t>P2P투자대출 플랫폼 </a:t>
            </a:r>
            <a:r>
              <a:rPr lang="ko-KR" altLang="en-US" sz="4400" dirty="0" err="1">
                <a:solidFill>
                  <a:srgbClr val="004FFF"/>
                </a:solidFill>
                <a:latin typeface="AppleSDGothicNeoB00" charset="0"/>
                <a:ea typeface="AppleSDGothicNeoB00" charset="0"/>
                <a:cs typeface="Noto Sans Buginese" charset="0"/>
              </a:rPr>
              <a:t>펀딩톡</a:t>
            </a:r>
            <a:r>
              <a:rPr lang="ko-KR" altLang="en-US" sz="4400" dirty="0">
                <a:solidFill>
                  <a:srgbClr val="004FFF"/>
                </a:solidFill>
                <a:latin typeface="AppleSDGothicNeoB00" charset="0"/>
                <a:ea typeface="AppleSDGothicNeoB00" charset="0"/>
                <a:cs typeface="Noto Sans Buginese" charset="0"/>
              </a:rPr>
              <a:t> 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dirty="0">
                <a:latin typeface="AppleSDGothicNeoB00" charset="0"/>
                <a:ea typeface="AppleSDGothicNeoB00" charset="0"/>
                <a:cs typeface="Noto Sans Buginese" charset="0"/>
              </a:rPr>
              <a:t>오픈 </a:t>
            </a:r>
            <a:r>
              <a:rPr lang="en-US" altLang="ko-KR" sz="4400" dirty="0">
                <a:latin typeface="AppleSDGothicNeoB00" charset="0"/>
                <a:ea typeface="AppleSDGothicNeoB00" charset="0"/>
                <a:cs typeface="Noto Sans Buginese" charset="0"/>
              </a:rPr>
              <a:t>IR</a:t>
            </a:r>
            <a:endParaRPr lang="ko-KR" altLang="en-US" sz="4400" dirty="0">
              <a:latin typeface="AppleSDGothicNeoB00" charset="0"/>
              <a:ea typeface="AppleSDGothicNeoB00" charset="0"/>
              <a:cs typeface="Noto Sans Buginese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50615" y="2688590"/>
            <a:ext cx="1292225" cy="1271905"/>
          </a:xfrm>
          <a:prstGeom prst="rect">
            <a:avLst/>
          </a:prstGeom>
          <a:noFill/>
        </p:spPr>
      </p:pic>
      <p:sp>
        <p:nvSpPr>
          <p:cNvPr id="15" name="텍스트 상자 14"/>
          <p:cNvSpPr txBox="1">
            <a:spLocks/>
          </p:cNvSpPr>
          <p:nvPr/>
        </p:nvSpPr>
        <p:spPr>
          <a:xfrm>
            <a:off x="5081905" y="2780030"/>
            <a:ext cx="3705225" cy="831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800" dirty="0" err="1">
                <a:latin typeface="AppleSDGothicNeoEB00" charset="0"/>
                <a:ea typeface="AppleSDGothicNeoEB00" charset="0"/>
              </a:rPr>
              <a:t>FundingTalk</a:t>
            </a:r>
            <a:endParaRPr lang="ko-KR" altLang="en-US" sz="4800" dirty="0">
              <a:latin typeface="AppleSDGothicNeoEB00" charset="0"/>
              <a:ea typeface="AppleSDGothicNeoEB00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>
            <a:off x="5153025" y="3499485"/>
            <a:ext cx="291274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AppleSDGothicNeoM00" charset="0"/>
                <a:ea typeface="AppleSDGothicNeoM00" charset="0"/>
              </a:rPr>
              <a:t>모두를 생각하다, 펀딩톡</a:t>
            </a:r>
            <a:endParaRPr lang="ko-KR" altLang="en-US" sz="1800">
              <a:latin typeface="AppleSDGothicNeoM00" charset="0"/>
              <a:ea typeface="AppleSDGothicNeoM00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05229A-9E2E-4B9C-A7D5-76E96C5AD7AF}"/>
              </a:ext>
            </a:extLst>
          </p:cNvPr>
          <p:cNvCxnSpPr>
            <a:cxnSpLocks/>
          </p:cNvCxnSpPr>
          <p:nvPr/>
        </p:nvCxnSpPr>
        <p:spPr>
          <a:xfrm>
            <a:off x="4961890" y="4352290"/>
            <a:ext cx="2268855" cy="0"/>
          </a:xfrm>
          <a:prstGeom prst="line">
            <a:avLst/>
          </a:prstGeom>
          <a:ln>
            <a:solidFill>
              <a:srgbClr val="005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909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화살표: 오른쪽 19">
            <a:extLst>
              <a:ext uri="{FF2B5EF4-FFF2-40B4-BE49-F238E27FC236}">
                <a16:creationId xmlns:a16="http://schemas.microsoft.com/office/drawing/2014/main" id="{94407689-9E4A-E740-8CBA-63CD483DD45B}"/>
              </a:ext>
            </a:extLst>
          </p:cNvPr>
          <p:cNvSpPr/>
          <p:nvPr/>
        </p:nvSpPr>
        <p:spPr>
          <a:xfrm>
            <a:off x="4510146" y="5011840"/>
            <a:ext cx="3311188" cy="65659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3" name="화살표: 오른쪽 19">
            <a:extLst>
              <a:ext uri="{FF2B5EF4-FFF2-40B4-BE49-F238E27FC236}">
                <a16:creationId xmlns:a16="http://schemas.microsoft.com/office/drawing/2014/main" id="{94D2A438-18A4-A249-AE0E-12C1B8650006}"/>
              </a:ext>
            </a:extLst>
          </p:cNvPr>
          <p:cNvSpPr/>
          <p:nvPr/>
        </p:nvSpPr>
        <p:spPr>
          <a:xfrm>
            <a:off x="4510146" y="2750765"/>
            <a:ext cx="3311188" cy="65659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1" name="모서리가 둥근 직사각형 54">
            <a:extLst>
              <a:ext uri="{FF2B5EF4-FFF2-40B4-BE49-F238E27FC236}">
                <a16:creationId xmlns:a16="http://schemas.microsoft.com/office/drawing/2014/main" id="{045F96C6-D195-AB4D-B610-FC4817149228}"/>
              </a:ext>
            </a:extLst>
          </p:cNvPr>
          <p:cNvSpPr/>
          <p:nvPr/>
        </p:nvSpPr>
        <p:spPr>
          <a:xfrm>
            <a:off x="9922847" y="2930697"/>
            <a:ext cx="641983" cy="196598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ea"/>
              <a:ea typeface="+mj-ea"/>
            </a:endParaRPr>
          </a:p>
        </p:txBody>
      </p:sp>
      <p:sp>
        <p:nvSpPr>
          <p:cNvPr id="50" name="모서리가 둥근 직사각형 54">
            <a:extLst>
              <a:ext uri="{FF2B5EF4-FFF2-40B4-BE49-F238E27FC236}">
                <a16:creationId xmlns:a16="http://schemas.microsoft.com/office/drawing/2014/main" id="{4CEFDAD3-93C7-DD43-A6D5-B30B464374F2}"/>
              </a:ext>
            </a:extLst>
          </p:cNvPr>
          <p:cNvSpPr/>
          <p:nvPr/>
        </p:nvSpPr>
        <p:spPr>
          <a:xfrm>
            <a:off x="8963261" y="4941157"/>
            <a:ext cx="811276" cy="23825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ea"/>
              <a:ea typeface="+mj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CCF7D23-AAB9-2240-BB0A-86C96F86E338}"/>
              </a:ext>
            </a:extLst>
          </p:cNvPr>
          <p:cNvSpPr/>
          <p:nvPr/>
        </p:nvSpPr>
        <p:spPr>
          <a:xfrm>
            <a:off x="5540842" y="2428762"/>
            <a:ext cx="1249796" cy="12497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ea"/>
              <a:ea typeface="+mj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08D2900-74C9-A448-9413-6D2649ABEF1C}"/>
              </a:ext>
            </a:extLst>
          </p:cNvPr>
          <p:cNvSpPr/>
          <p:nvPr/>
        </p:nvSpPr>
        <p:spPr>
          <a:xfrm>
            <a:off x="5637178" y="2525098"/>
            <a:ext cx="1057124" cy="10571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BAAD032-D280-A343-A520-7E2D823EAF0F}"/>
              </a:ext>
            </a:extLst>
          </p:cNvPr>
          <p:cNvSpPr>
            <a:spLocks/>
          </p:cNvSpPr>
          <p:nvPr/>
        </p:nvSpPr>
        <p:spPr>
          <a:xfrm>
            <a:off x="-660" y="-70561"/>
            <a:ext cx="12206515" cy="196597"/>
          </a:xfrm>
          <a:prstGeom prst="rect">
            <a:avLst/>
          </a:prstGeom>
          <a:solidFill>
            <a:srgbClr val="2F55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AppleSDGothicNeoL00" charset="0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83A54CA-B04B-D944-B208-8006EAF10DA8}"/>
              </a:ext>
            </a:extLst>
          </p:cNvPr>
          <p:cNvSpPr/>
          <p:nvPr/>
        </p:nvSpPr>
        <p:spPr>
          <a:xfrm>
            <a:off x="228204" y="369590"/>
            <a:ext cx="260039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rgbClr val="2F5597"/>
                </a:solidFill>
                <a:latin typeface="+mj-ea"/>
                <a:ea typeface="+mj-ea"/>
                <a:cs typeface="NanumMyeongjo" charset="0"/>
              </a:rPr>
              <a:t>02</a:t>
            </a:r>
            <a:r>
              <a:rPr lang="ko-KR" altLang="en-US" sz="1600" b="1" dirty="0">
                <a:solidFill>
                  <a:srgbClr val="2F5597"/>
                </a:solidFill>
                <a:latin typeface="+mj-ea"/>
                <a:ea typeface="+mj-ea"/>
                <a:cs typeface="NanumMyeongjo" charset="0"/>
              </a:rPr>
              <a:t> </a:t>
            </a:r>
            <a:r>
              <a:rPr lang="ko-KR" altLang="en-US" sz="1600" b="1" dirty="0" err="1">
                <a:solidFill>
                  <a:srgbClr val="2F5597"/>
                </a:solidFill>
                <a:latin typeface="+mj-ea"/>
                <a:ea typeface="+mj-ea"/>
                <a:cs typeface="NanumMyeongjo" charset="0"/>
              </a:rPr>
              <a:t>펀딩톡만의</a:t>
            </a:r>
            <a:r>
              <a:rPr lang="ko-KR" altLang="en-US" sz="1600" b="1" dirty="0">
                <a:solidFill>
                  <a:srgbClr val="2F5597"/>
                </a:solidFill>
                <a:latin typeface="+mj-ea"/>
                <a:ea typeface="+mj-ea"/>
                <a:cs typeface="NanumMyeongjo" charset="0"/>
              </a:rPr>
              <a:t> 차별화된 전략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D48E8A2-70A1-8341-BEE3-4AEA539A74B4}"/>
              </a:ext>
            </a:extLst>
          </p:cNvPr>
          <p:cNvSpPr/>
          <p:nvPr/>
        </p:nvSpPr>
        <p:spPr>
          <a:xfrm>
            <a:off x="233621" y="740634"/>
            <a:ext cx="34291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비대면성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강화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–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전자계약과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챗봇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7D6D1E-5B1D-484F-A386-9FB46F06D294}"/>
              </a:ext>
            </a:extLst>
          </p:cNvPr>
          <p:cNvSpPr txBox="1">
            <a:spLocks/>
          </p:cNvSpPr>
          <p:nvPr/>
        </p:nvSpPr>
        <p:spPr>
          <a:xfrm>
            <a:off x="852362" y="2646060"/>
            <a:ext cx="4614629" cy="171675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81635" indent="-381635" defTabSz="508000"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j-ea"/>
                <a:ea typeface="+mj-ea"/>
              </a:rPr>
              <a:t>금융기관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대출 시 필요한 서류 </a:t>
            </a:r>
            <a:r>
              <a:rPr lang="ko-KR" altLang="en-US" sz="1400" dirty="0" err="1">
                <a:latin typeface="+mj-ea"/>
                <a:ea typeface="+mj-ea"/>
              </a:rPr>
              <a:t>多</a:t>
            </a:r>
            <a:endParaRPr lang="en-US" altLang="ko-KR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81635" indent="-381635" defTabSz="5080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j-ea"/>
                <a:ea typeface="+mj-ea"/>
              </a:rPr>
              <a:t>시간적으로</a:t>
            </a:r>
            <a:r>
              <a:rPr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j-ea"/>
                <a:ea typeface="+mj-ea"/>
              </a:rPr>
              <a:t>제약이</a:t>
            </a:r>
            <a:r>
              <a:rPr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j-ea"/>
                <a:ea typeface="+mj-ea"/>
              </a:rPr>
              <a:t>있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는 사람</a:t>
            </a:r>
            <a:endParaRPr lang="en-US" altLang="ko-KR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81635" indent="-381635" defTabSz="5080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j-ea"/>
                <a:ea typeface="+mj-ea"/>
              </a:rPr>
              <a:t>대출받는</a:t>
            </a:r>
            <a:r>
              <a:rPr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j-ea"/>
                <a:ea typeface="+mj-ea"/>
              </a:rPr>
              <a:t>과정</a:t>
            </a:r>
            <a:r>
              <a:rPr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j-ea"/>
                <a:ea typeface="+mj-ea"/>
              </a:rPr>
              <a:t>자체</a:t>
            </a:r>
            <a:r>
              <a:rPr lang="ko-KR" altLang="en-US" sz="1400" dirty="0" err="1">
                <a:solidFill>
                  <a:srgbClr val="000000"/>
                </a:solidFill>
                <a:latin typeface="+mj-ea"/>
                <a:ea typeface="+mj-ea"/>
              </a:rPr>
              <a:t>를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부담스러워 하는 사람</a:t>
            </a:r>
          </a:p>
          <a:p>
            <a:pPr marL="381635" indent="-381635" defTabSz="508000" eaLnBrk="1" latinLnBrk="1" hangingPunct="1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>
                <a:solidFill>
                  <a:srgbClr val="000000"/>
                </a:solidFill>
                <a:latin typeface="+mj-ea"/>
                <a:ea typeface="+mj-ea"/>
              </a:rPr>
              <a:t>     </a:t>
            </a:r>
            <a:endParaRPr lang="ko-KR" altLang="en-US" sz="1400" dirty="0">
              <a:solidFill>
                <a:srgbClr val="2F5597"/>
              </a:solidFill>
              <a:latin typeface="+mj-ea"/>
              <a:ea typeface="+mj-ea"/>
            </a:endParaRPr>
          </a:p>
          <a:p>
            <a:pPr marL="0" indent="0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dirty="0">
              <a:solidFill>
                <a:srgbClr val="2F5597"/>
              </a:solidFill>
              <a:latin typeface="+mj-ea"/>
              <a:ea typeface="+mj-ea"/>
            </a:endParaRPr>
          </a:p>
          <a:p>
            <a:pPr marL="0" indent="0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dirty="0">
              <a:solidFill>
                <a:srgbClr val="2F5597"/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DD32C8-6CA8-614A-B2D0-F8C382C5A313}"/>
              </a:ext>
            </a:extLst>
          </p:cNvPr>
          <p:cNvSpPr/>
          <p:nvPr/>
        </p:nvSpPr>
        <p:spPr>
          <a:xfrm>
            <a:off x="852362" y="4993435"/>
            <a:ext cx="38911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635" indent="-381635" defTabSz="508000"/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부동산담보대출에 대해 잘 모르는 사용자 </a:t>
            </a:r>
            <a:r>
              <a:rPr lang="ko-KR" altLang="en-US" sz="1400" dirty="0" err="1">
                <a:latin typeface="+mj-ea"/>
                <a:ea typeface="+mj-ea"/>
              </a:rPr>
              <a:t>多</a:t>
            </a:r>
            <a:endParaRPr lang="ko-KR" altLang="en-US" dirty="0">
              <a:latin typeface="+mj-ea"/>
              <a:ea typeface="+mj-ea"/>
              <a:hlinkClick r:id="rId2"/>
            </a:endParaRPr>
          </a:p>
          <a:p>
            <a:pPr marL="381635" indent="-381635" defTabSz="508000"/>
            <a:endParaRPr lang="en-US" altLang="ko-KR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81635" indent="-381635" defTabSz="508000"/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" altLang="ko-KR" sz="1400" dirty="0">
                <a:solidFill>
                  <a:srgbClr val="000000"/>
                </a:solidFill>
                <a:latin typeface="+mj-ea"/>
                <a:ea typeface="+mj-ea"/>
              </a:rPr>
              <a:t>P2P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산업의 특성상 고객 관리 서비스 구축 미비</a:t>
            </a:r>
            <a:endParaRPr lang="en-US" altLang="ko-KR" sz="14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E24FFB3-700F-FD4A-9515-E5DB40CB19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56182" y="2744102"/>
            <a:ext cx="619116" cy="619116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4B1A5379-53D2-E24C-B87B-DB86C695F3C0}"/>
              </a:ext>
            </a:extLst>
          </p:cNvPr>
          <p:cNvSpPr/>
          <p:nvPr/>
        </p:nvSpPr>
        <p:spPr>
          <a:xfrm>
            <a:off x="5540842" y="4715237"/>
            <a:ext cx="1249796" cy="12497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ea"/>
              <a:ea typeface="+mj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05DDB74-A97A-EE48-9736-6A9E14D0FB2C}"/>
              </a:ext>
            </a:extLst>
          </p:cNvPr>
          <p:cNvSpPr/>
          <p:nvPr/>
        </p:nvSpPr>
        <p:spPr>
          <a:xfrm>
            <a:off x="5637178" y="4811573"/>
            <a:ext cx="1057124" cy="10571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411A83-B99B-8E4F-BE9F-539C2AD7DE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19" y="4985959"/>
            <a:ext cx="680643" cy="68064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D75871-DDAF-514D-8299-ACDBB8F300F9}"/>
              </a:ext>
            </a:extLst>
          </p:cNvPr>
          <p:cNvSpPr/>
          <p:nvPr/>
        </p:nvSpPr>
        <p:spPr>
          <a:xfrm>
            <a:off x="5460563" y="3616566"/>
            <a:ext cx="14103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000000"/>
                </a:solidFill>
                <a:latin typeface="+mj-ea"/>
                <a:ea typeface="+mj-ea"/>
              </a:rPr>
              <a:t>전자계약</a:t>
            </a:r>
            <a:endParaRPr lang="ko-KR" altLang="en-US" sz="1600" dirty="0">
              <a:solidFill>
                <a:srgbClr val="2F5597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4B6145-8FF0-E048-B810-219AF71E36E4}"/>
              </a:ext>
            </a:extLst>
          </p:cNvPr>
          <p:cNvSpPr/>
          <p:nvPr/>
        </p:nvSpPr>
        <p:spPr>
          <a:xfrm>
            <a:off x="5630158" y="5903040"/>
            <a:ext cx="10711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000000"/>
                </a:solidFill>
                <a:latin typeface="+mj-ea"/>
                <a:ea typeface="+mj-ea"/>
              </a:rPr>
              <a:t>챗봇</a:t>
            </a:r>
            <a:endParaRPr lang="ko-KR" altLang="en-US" sz="1600" dirty="0">
              <a:solidFill>
                <a:srgbClr val="2F5597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D9A65E-08E2-8843-A645-4054CC696BFD}"/>
              </a:ext>
            </a:extLst>
          </p:cNvPr>
          <p:cNvSpPr/>
          <p:nvPr/>
        </p:nvSpPr>
        <p:spPr>
          <a:xfrm>
            <a:off x="5606933" y="1541528"/>
            <a:ext cx="1117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2F5597"/>
                </a:solidFill>
                <a:latin typeface="+mj-ea"/>
                <a:ea typeface="+mj-ea"/>
              </a:rPr>
              <a:t>해결책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1FDE766-C330-6848-8404-142AE4BF697B}"/>
              </a:ext>
            </a:extLst>
          </p:cNvPr>
          <p:cNvSpPr/>
          <p:nvPr/>
        </p:nvSpPr>
        <p:spPr>
          <a:xfrm>
            <a:off x="2122304" y="1597706"/>
            <a:ext cx="7184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2F5597"/>
                </a:solidFill>
                <a:latin typeface="+mj-ea"/>
                <a:ea typeface="+mj-ea"/>
              </a:rPr>
              <a:t>문제점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84DA984-7EC0-EB4D-BE52-1C42802492C0}"/>
              </a:ext>
            </a:extLst>
          </p:cNvPr>
          <p:cNvSpPr/>
          <p:nvPr/>
        </p:nvSpPr>
        <p:spPr>
          <a:xfrm>
            <a:off x="9474078" y="1597706"/>
            <a:ext cx="8963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2F5597"/>
                </a:solidFill>
                <a:latin typeface="+mj-ea"/>
                <a:ea typeface="+mj-ea"/>
              </a:rPr>
              <a:t>기대효과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EF8DC2-4551-424D-9100-095F37C15F46}"/>
              </a:ext>
            </a:extLst>
          </p:cNvPr>
          <p:cNvSpPr/>
          <p:nvPr/>
        </p:nvSpPr>
        <p:spPr>
          <a:xfrm>
            <a:off x="8248139" y="4419847"/>
            <a:ext cx="3706447" cy="1450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635" indent="-381635" defTabSz="508000"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81635" indent="-381635" defTabSz="508000"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-</a:t>
            </a:r>
            <a:r>
              <a:rPr lang="ko-KR" altLang="en-US" sz="1400" dirty="0">
                <a:latin typeface="+mj-ea"/>
                <a:ea typeface="+mj-ea"/>
              </a:rPr>
              <a:t> 정보의 </a:t>
            </a:r>
            <a:r>
              <a:rPr lang="ko-KR" altLang="en-US" b="1" dirty="0" err="1">
                <a:latin typeface="+mj-ea"/>
                <a:ea typeface="+mj-ea"/>
              </a:rPr>
              <a:t>비대칭성</a:t>
            </a:r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을 완화</a:t>
            </a:r>
            <a:endParaRPr lang="en-US" altLang="ko-KR" sz="1400" dirty="0">
              <a:latin typeface="+mj-ea"/>
              <a:ea typeface="+mj-ea"/>
            </a:endParaRPr>
          </a:p>
          <a:p>
            <a:pPr marL="381635" indent="-381635" defTabSz="508000"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사용자 맞춤형 정보 제공 시스템도 구축이 가능</a:t>
            </a:r>
            <a:endParaRPr lang="ko-KR" altLang="en-US" sz="1400" dirty="0">
              <a:latin typeface="+mj-ea"/>
              <a:ea typeface="+mj-ea"/>
            </a:endParaRPr>
          </a:p>
          <a:p>
            <a:pPr marL="381635" indent="-381635" defTabSz="508000"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사용자의 편의성을 확장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36772-08EB-F444-B700-C0E416EC27C6}"/>
              </a:ext>
            </a:extLst>
          </p:cNvPr>
          <p:cNvSpPr/>
          <p:nvPr/>
        </p:nvSpPr>
        <p:spPr>
          <a:xfrm>
            <a:off x="8115889" y="2711752"/>
            <a:ext cx="3456196" cy="804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635" indent="-381635" algn="ctr" defTabSz="508000">
              <a:lnSpc>
                <a:spcPct val="15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복잡한 절차없이 </a:t>
            </a:r>
            <a:r>
              <a:rPr lang="ko-KR" altLang="en-US" b="1" dirty="0">
                <a:latin typeface="+mj-ea"/>
                <a:ea typeface="+mj-ea"/>
              </a:rPr>
              <a:t>비대면 </a:t>
            </a:r>
            <a:r>
              <a:rPr lang="ko-KR" altLang="en-US" sz="1400" dirty="0" err="1">
                <a:latin typeface="+mj-ea"/>
                <a:ea typeface="+mj-ea"/>
              </a:rPr>
              <a:t>으</a:t>
            </a:r>
            <a:r>
              <a:rPr lang="ko-KR" altLang="en-US" sz="1400" dirty="0" err="1">
                <a:solidFill>
                  <a:srgbClr val="000000"/>
                </a:solidFill>
                <a:latin typeface="+mj-ea"/>
                <a:ea typeface="+mj-ea"/>
              </a:rPr>
              <a:t>로</a:t>
            </a:r>
            <a:endParaRPr lang="en-US" altLang="ko-KR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81635" indent="-381635" algn="ctr" defTabSz="508000">
              <a:lnSpc>
                <a:spcPct val="15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+mj-ea"/>
                <a:ea typeface="+mj-ea"/>
              </a:rPr>
              <a:t>중금리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대출을 이용할 수 있는 서비스 제공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09E99622-2D19-8849-A4C8-17948CA05B95}"/>
              </a:ext>
            </a:extLst>
          </p:cNvPr>
          <p:cNvCxnSpPr>
            <a:cxnSpLocks/>
          </p:cNvCxnSpPr>
          <p:nvPr/>
        </p:nvCxnSpPr>
        <p:spPr>
          <a:xfrm flipH="1">
            <a:off x="2953255" y="1766983"/>
            <a:ext cx="2484972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EB38156C-EECE-8248-B863-9A4981F11994}"/>
              </a:ext>
            </a:extLst>
          </p:cNvPr>
          <p:cNvCxnSpPr>
            <a:cxnSpLocks/>
          </p:cNvCxnSpPr>
          <p:nvPr/>
        </p:nvCxnSpPr>
        <p:spPr>
          <a:xfrm flipH="1">
            <a:off x="6864249" y="1766983"/>
            <a:ext cx="2547091" cy="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313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>
            <a:spLocks/>
          </p:cNvSpPr>
          <p:nvPr/>
        </p:nvSpPr>
        <p:spPr>
          <a:xfrm>
            <a:off x="4754880" y="2143125"/>
            <a:ext cx="2037080" cy="58420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accent1">
                    <a:lumMod val="75000"/>
                  </a:schemeClr>
                </a:solidFill>
                <a:latin typeface="Apple SD Gothic Neo" charset="0"/>
                <a:ea typeface="Apple SD Gothic Neo" charset="0"/>
                <a:cs typeface="NanumMyeongjo" charset="0"/>
              </a:rPr>
              <a:t>추가필요함</a:t>
            </a:r>
            <a:r>
              <a:rPr lang="ko-KR" altLang="ko-KR" sz="3200" b="1">
                <a:solidFill>
                  <a:schemeClr val="accent1">
                    <a:lumMod val="75000"/>
                  </a:schemeClr>
                </a:solidFill>
                <a:latin typeface="Apple SD Gothic Neo" charset="0"/>
                <a:ea typeface="Apple SD Gothic Neo" charset="0"/>
                <a:cs typeface="NanumMyeongjo" charset="0"/>
              </a:rPr>
              <a:t> </a:t>
            </a:r>
            <a:endParaRPr lang="ko-KR" altLang="en-US" sz="3200" b="1">
              <a:solidFill>
                <a:schemeClr val="accent1">
                  <a:lumMod val="75000"/>
                </a:schemeClr>
              </a:solidFill>
              <a:latin typeface="Apple SD Gothic Neo" charset="0"/>
              <a:ea typeface="Apple SD Gothic Neo" charset="0"/>
              <a:cs typeface="NanumMyeongjo" charset="0"/>
            </a:endParaRP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690245" y="1020445"/>
            <a:ext cx="1229360" cy="30734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latin typeface="AppleSDGothicNeoM00" charset="0"/>
                <a:ea typeface="AppleSDGothicNeoM00" charset="0"/>
              </a:rPr>
              <a:t>-</a:t>
            </a:r>
            <a:r>
              <a:rPr lang="ko-KR" altLang="en-US" sz="1400" dirty="0">
                <a:latin typeface="AppleSDGothicNeoM00" charset="0"/>
                <a:ea typeface="AppleSDGothicNeoM00" charset="0"/>
              </a:rPr>
              <a:t>알고리즘 설명</a:t>
            </a:r>
          </a:p>
        </p:txBody>
      </p:sp>
      <p:sp>
        <p:nvSpPr>
          <p:cNvPr id="17" name="직사각형 16"/>
          <p:cNvSpPr>
            <a:spLocks/>
          </p:cNvSpPr>
          <p:nvPr/>
        </p:nvSpPr>
        <p:spPr>
          <a:xfrm>
            <a:off x="583565" y="462915"/>
            <a:ext cx="2731135" cy="5118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ko-KR" altLang="en-US" sz="2000">
                <a:solidFill>
                  <a:srgbClr val="2F5597"/>
                </a:solidFill>
                <a:latin typeface="AppleSDGothicNeoB00" charset="0"/>
                <a:ea typeface="AppleSDGothicNeoB00" charset="0"/>
                <a:cs typeface="NanumMyeongjo" charset="0"/>
              </a:rPr>
              <a:t>펀딩톡만의 차별화된 전략</a:t>
            </a: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-24765" y="485775"/>
            <a:ext cx="516255" cy="988695"/>
          </a:xfrm>
          <a:prstGeom prst="rect">
            <a:avLst/>
          </a:prstGeom>
          <a:solidFill>
            <a:srgbClr val="2F55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AppleSDGothicNeoL00" charset="0"/>
              <a:cs typeface="+mn-cs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-40640" y="589915"/>
            <a:ext cx="525145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NanumBarunGothic UltraLight" charset="0"/>
                <a:ea typeface="NanumBarunGothic UltraLight" charset="0"/>
              </a:rPr>
              <a:t>02</a:t>
            </a:r>
            <a:endParaRPr lang="ko-KR" altLang="en-US" sz="2400">
              <a:solidFill>
                <a:schemeClr val="bg1"/>
              </a:solidFill>
              <a:latin typeface="NanumBarunGothic UltraLight" charset="0"/>
              <a:ea typeface="NanumBarunGothic UltraLight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071735" y="6311900"/>
            <a:ext cx="448945" cy="441960"/>
          </a:xfrm>
          <a:prstGeom prst="rect">
            <a:avLst/>
          </a:prstGeom>
          <a:noFill/>
        </p:spPr>
      </p:pic>
      <p:sp>
        <p:nvSpPr>
          <p:cNvPr id="25" name="텍스트 상자 24"/>
          <p:cNvSpPr txBox="1">
            <a:spLocks/>
          </p:cNvSpPr>
          <p:nvPr/>
        </p:nvSpPr>
        <p:spPr>
          <a:xfrm>
            <a:off x="10520045" y="6260465"/>
            <a:ext cx="1833245" cy="371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AppleSDGothicNeoEB00" charset="0"/>
                <a:ea typeface="AppleSDGothicNeoEB00" charset="0"/>
              </a:rPr>
              <a:t>FundingTalk</a:t>
            </a:r>
            <a:endParaRPr lang="ko-KR" altLang="en-US" sz="1800" b="0">
              <a:latin typeface="AppleSDGothicNeoEB00" charset="0"/>
              <a:ea typeface="AppleSDGothicNeoEB00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>
            <a:off x="10520045" y="6519545"/>
            <a:ext cx="1441450" cy="263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>
                <a:latin typeface="AppleSDGothicNeoM00" charset="0"/>
                <a:ea typeface="AppleSDGothicNeoM00" charset="0"/>
              </a:rPr>
              <a:t>모두를 생각하다, 펀딩톡</a:t>
            </a:r>
            <a:endParaRPr lang="ko-KR" altLang="en-US" sz="1050">
              <a:latin typeface="AppleSDGothicNeoM00" charset="0"/>
              <a:ea typeface="AppleSDGothicNeoM00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7F00EFD2-33AE-4F45-9F13-ACD477C2BB45}"/>
              </a:ext>
            </a:extLst>
          </p:cNvPr>
          <p:cNvCxnSpPr>
            <a:cxnSpLocks/>
          </p:cNvCxnSpPr>
          <p:nvPr/>
        </p:nvCxnSpPr>
        <p:spPr>
          <a:xfrm>
            <a:off x="8364855" y="2072640"/>
            <a:ext cx="0" cy="379603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43100C7-AFE5-5140-BC57-C67C6EF2F253}"/>
              </a:ext>
            </a:extLst>
          </p:cNvPr>
          <p:cNvCxnSpPr>
            <a:cxnSpLocks/>
          </p:cNvCxnSpPr>
          <p:nvPr/>
        </p:nvCxnSpPr>
        <p:spPr>
          <a:xfrm>
            <a:off x="4265295" y="2072640"/>
            <a:ext cx="0" cy="379603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모서리가 둥근 직사각형 81"/>
          <p:cNvSpPr>
            <a:spLocks/>
          </p:cNvSpPr>
          <p:nvPr/>
        </p:nvSpPr>
        <p:spPr>
          <a:xfrm>
            <a:off x="5219700" y="3705860"/>
            <a:ext cx="1750695" cy="20002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AppleSDGothicNeoM00" charset="0"/>
              <a:ea typeface="AppleSDGothicNeoM00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DBA4937-CB45-F640-85E3-BBD1383C30E6}"/>
              </a:ext>
            </a:extLst>
          </p:cNvPr>
          <p:cNvSpPr/>
          <p:nvPr/>
        </p:nvSpPr>
        <p:spPr>
          <a:xfrm>
            <a:off x="5267960" y="5278120"/>
            <a:ext cx="636905" cy="18161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ea"/>
              <a:ea typeface="+mj-ea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3C37D29-0FBE-5A47-8867-E9C95E9F3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5" y="3190240"/>
            <a:ext cx="2338070" cy="2381250"/>
          </a:xfrm>
          <a:prstGeom prst="rect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7294965-9083-6B41-9822-FEAB23E360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0100" y="3879215"/>
            <a:ext cx="1017270" cy="101727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F38F1B9-64E8-5544-945F-DF11E4F654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95290" y="3042285"/>
            <a:ext cx="330835" cy="33083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B3EBDF8-4251-2241-BE06-60AD9139B65F}"/>
              </a:ext>
            </a:extLst>
          </p:cNvPr>
          <p:cNvSpPr txBox="1"/>
          <p:nvPr/>
        </p:nvSpPr>
        <p:spPr>
          <a:xfrm>
            <a:off x="609600" y="2133600"/>
            <a:ext cx="329946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+mj-ea"/>
                <a:ea typeface="+mj-ea"/>
              </a:rPr>
              <a:t>대출자 정보 입력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407A00A-DB1D-804B-B087-53A00CEE5A45}"/>
              </a:ext>
            </a:extLst>
          </p:cNvPr>
          <p:cNvSpPr/>
          <p:nvPr/>
        </p:nvSpPr>
        <p:spPr>
          <a:xfrm>
            <a:off x="1716405" y="3870325"/>
            <a:ext cx="767715" cy="168910"/>
          </a:xfrm>
          <a:prstGeom prst="rect">
            <a:avLst/>
          </a:prstGeom>
          <a:noFill/>
          <a:ln w="19050">
            <a:solidFill>
              <a:srgbClr val="FFA3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ea"/>
              <a:ea typeface="+mj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29B9B72-7E7D-5C46-BAB0-AAD586F64B1E}"/>
              </a:ext>
            </a:extLst>
          </p:cNvPr>
          <p:cNvSpPr/>
          <p:nvPr/>
        </p:nvSpPr>
        <p:spPr>
          <a:xfrm>
            <a:off x="4806315" y="3399155"/>
            <a:ext cx="295973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ko-KR" altLang="ko-KR" sz="1400" dirty="0">
                <a:latin typeface="+mj-ea"/>
                <a:ea typeface="+mj-ea"/>
                <a:cs typeface="나눔고딕" panose="020D0604000000000000" pitchFamily="34" charset="-127"/>
              </a:rPr>
              <a:t>담보물의 </a:t>
            </a:r>
            <a:r>
              <a:rPr lang="ko-KR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나눔고딕" panose="020D0604000000000000" pitchFamily="34" charset="-127"/>
              </a:rPr>
              <a:t>지역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나눔고딕" panose="020D0604000000000000" pitchFamily="34" charset="-127"/>
              </a:rPr>
              <a:t>, </a:t>
            </a:r>
            <a:r>
              <a:rPr lang="ko-KR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나눔고딕" panose="020D0604000000000000" pitchFamily="34" charset="-127"/>
              </a:rPr>
              <a:t>위치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나눔고딕" panose="020D0604000000000000" pitchFamily="34" charset="-127"/>
              </a:rPr>
              <a:t>, </a:t>
            </a:r>
            <a:r>
              <a:rPr lang="ko-KR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나눔고딕" panose="020D0604000000000000" pitchFamily="34" charset="-127"/>
              </a:rPr>
              <a:t>주소 </a:t>
            </a:r>
            <a:r>
              <a:rPr lang="ko-KR" altLang="ko-KR" sz="1400" dirty="0">
                <a:latin typeface="+mj-ea"/>
                <a:ea typeface="+mj-ea"/>
                <a:cs typeface="나눔고딕" panose="020D0604000000000000" pitchFamily="34" charset="-127"/>
              </a:rPr>
              <a:t>파악</a:t>
            </a:r>
            <a:r>
              <a:rPr lang="en-US" altLang="ko-KR" sz="1400" dirty="0">
                <a:latin typeface="+mj-ea"/>
                <a:ea typeface="+mj-ea"/>
                <a:cs typeface="나눔고딕" panose="020D0604000000000000" pitchFamily="34" charset="-127"/>
              </a:rPr>
              <a:t> 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EB909F9-845E-F345-863A-C2073BE9EEFA}"/>
              </a:ext>
            </a:extLst>
          </p:cNvPr>
          <p:cNvSpPr/>
          <p:nvPr/>
        </p:nvSpPr>
        <p:spPr>
          <a:xfrm>
            <a:off x="5004435" y="4888865"/>
            <a:ext cx="2661285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나눔고딕" panose="020D0604000000000000" pitchFamily="34" charset="-127"/>
              </a:rPr>
              <a:t>1.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나눔고딕" panose="020D0604000000000000" pitchFamily="34" charset="-127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+mj-ea"/>
                <a:ea typeface="+mj-ea"/>
                <a:cs typeface="나눔고딕" panose="020D0604000000000000" pitchFamily="34" charset="-127"/>
              </a:rPr>
              <a:t>KB</a:t>
            </a:r>
            <a:r>
              <a:rPr lang="ko-KR" altLang="ko-KR" sz="1400" b="1" dirty="0">
                <a:solidFill>
                  <a:srgbClr val="000000"/>
                </a:solidFill>
                <a:latin typeface="+mj-ea"/>
                <a:ea typeface="+mj-ea"/>
                <a:cs typeface="나눔고딕" panose="020D0604000000000000" pitchFamily="34" charset="-127"/>
              </a:rPr>
              <a:t>시세 </a:t>
            </a:r>
            <a:r>
              <a:rPr lang="ko-KR" altLang="ko-KR" sz="1400" dirty="0">
                <a:latin typeface="+mj-ea"/>
                <a:ea typeface="+mj-ea"/>
                <a:cs typeface="나눔고딕" panose="020D0604000000000000" pitchFamily="34" charset="-127"/>
              </a:rPr>
              <a:t>적정가 파악 및</a:t>
            </a:r>
            <a:r>
              <a:rPr lang="en-US" altLang="ko-KR" sz="1400" dirty="0">
                <a:solidFill>
                  <a:srgbClr val="FF5900"/>
                </a:solidFill>
                <a:latin typeface="+mj-ea"/>
                <a:ea typeface="+mj-ea"/>
                <a:cs typeface="나눔고딕" panose="020D0604000000000000" pitchFamily="34" charset="-127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+mj-ea"/>
                <a:ea typeface="+mj-ea"/>
                <a:cs typeface="나눔고딕" panose="020D0604000000000000" pitchFamily="34" charset="-127"/>
              </a:rPr>
              <a:t>LTV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  <a:cs typeface="나눔고딕" panose="020D0604000000000000" pitchFamily="34" charset="-127"/>
              </a:rPr>
              <a:t> </a:t>
            </a:r>
            <a:r>
              <a:rPr lang="ko-KR" altLang="ko-KR" sz="1400" dirty="0">
                <a:latin typeface="+mj-ea"/>
                <a:ea typeface="+mj-ea"/>
                <a:cs typeface="나눔고딕" panose="020D0604000000000000" pitchFamily="34" charset="-127"/>
              </a:rPr>
              <a:t>조사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68555DA-F637-8A48-ABF1-0509A5C8B1DF}"/>
              </a:ext>
            </a:extLst>
          </p:cNvPr>
          <p:cNvSpPr/>
          <p:nvPr/>
        </p:nvSpPr>
        <p:spPr>
          <a:xfrm>
            <a:off x="4992370" y="5182870"/>
            <a:ext cx="1346835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나눔고딕" panose="020D0604000000000000" pitchFamily="34" charset="-127"/>
              </a:rPr>
              <a:t>2.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나눔고딕" panose="020D0604000000000000" pitchFamily="34" charset="-127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나눔고딕" panose="020D0604000000000000" pitchFamily="34" charset="-127"/>
              </a:rPr>
              <a:t>대출금액</a:t>
            </a:r>
            <a:r>
              <a:rPr lang="ko-KR" altLang="ko-KR" sz="1400" dirty="0">
                <a:latin typeface="+mj-ea"/>
                <a:ea typeface="+mj-ea"/>
                <a:cs typeface="나눔고딕" panose="020D0604000000000000" pitchFamily="34" charset="-127"/>
              </a:rPr>
              <a:t> 파악</a:t>
            </a:r>
            <a:endParaRPr lang="en-US" altLang="ko-KR" sz="1400" dirty="0">
              <a:latin typeface="+mj-ea"/>
              <a:ea typeface="+mj-ea"/>
              <a:cs typeface="나눔고딕" panose="020D0604000000000000" pitchFamily="34" charset="-127"/>
            </a:endParaRPr>
          </a:p>
        </p:txBody>
      </p:sp>
      <p:sp>
        <p:nvSpPr>
          <p:cNvPr id="68" name="직사각형 67"/>
          <p:cNvSpPr>
            <a:spLocks/>
          </p:cNvSpPr>
          <p:nvPr/>
        </p:nvSpPr>
        <p:spPr>
          <a:xfrm>
            <a:off x="4738370" y="3646170"/>
            <a:ext cx="3098800" cy="307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ko-KR" altLang="en-US" sz="1400">
                <a:latin typeface="AppleSDGothicNeoEB00" charset="0"/>
                <a:ea typeface="AppleSDGothicNeoEB00" charset="0"/>
                <a:cs typeface="나눔고딕" charset="0"/>
              </a:rPr>
              <a:t>선순위근저당 및 기타권리 </a:t>
            </a:r>
            <a:r>
              <a:rPr lang="ko-KR" altLang="en-US" sz="1400">
                <a:latin typeface="AppleSDGothicNeoM00" charset="0"/>
                <a:ea typeface="AppleSDGothicNeoM00" charset="0"/>
                <a:cs typeface="나눔고딕" charset="0"/>
              </a:rPr>
              <a:t>파악</a:t>
            </a:r>
            <a:r>
              <a:rPr lang="en-US" altLang="ko-KR" sz="1400">
                <a:latin typeface="AppleSDGothicNeoM00" charset="0"/>
                <a:ea typeface="AppleSDGothicNeoM00" charset="0"/>
                <a:cs typeface="나눔고딕" charset="0"/>
              </a:rPr>
              <a:t> </a:t>
            </a:r>
            <a:endParaRPr lang="ko-KR" altLang="en-US" sz="1400">
              <a:latin typeface="AppleSDGothicNeoM00" charset="0"/>
              <a:ea typeface="AppleSDGothicNeoM00" charset="0"/>
              <a:cs typeface="나눔고딕" charset="0"/>
            </a:endParaRPr>
          </a:p>
        </p:txBody>
      </p:sp>
      <p:sp>
        <p:nvSpPr>
          <p:cNvPr id="69" name="오른쪽 화살표[R] 68">
            <a:extLst>
              <a:ext uri="{FF2B5EF4-FFF2-40B4-BE49-F238E27FC236}">
                <a16:creationId xmlns:a16="http://schemas.microsoft.com/office/drawing/2014/main" id="{FCC428FC-03FA-514E-8F3C-57F2322E60AB}"/>
              </a:ext>
            </a:extLst>
          </p:cNvPr>
          <p:cNvSpPr/>
          <p:nvPr/>
        </p:nvSpPr>
        <p:spPr>
          <a:xfrm rot="5400000">
            <a:off x="5859780" y="4207510"/>
            <a:ext cx="723265" cy="469265"/>
          </a:xfrm>
          <a:prstGeom prst="rightArrow">
            <a:avLst>
              <a:gd name="adj1" fmla="val 56655"/>
              <a:gd name="adj2" fmla="val 27506"/>
            </a:avLst>
          </a:prstGeom>
          <a:solidFill>
            <a:srgbClr val="FFA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>
              <a:latin typeface="+mj-ea"/>
              <a:ea typeface="+mj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BE1FDD5-37A3-4F4A-BFC6-25F960C6A78C}"/>
              </a:ext>
            </a:extLst>
          </p:cNvPr>
          <p:cNvSpPr/>
          <p:nvPr/>
        </p:nvSpPr>
        <p:spPr>
          <a:xfrm>
            <a:off x="7421245" y="6031230"/>
            <a:ext cx="1957070" cy="4616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dirty="0">
                <a:latin typeface="AppleSDGothicNeoB00" charset="0"/>
                <a:ea typeface="AppleSDGothicNeoB00" charset="0"/>
                <a:cs typeface="나눔고딕" charset="0"/>
              </a:rPr>
              <a:t>자체 알고리즘</a:t>
            </a:r>
            <a:endParaRPr lang="en-US" altLang="ko-KR" sz="1200" dirty="0">
              <a:latin typeface="AppleSDGothicNeoB00" charset="0"/>
              <a:ea typeface="AppleSDGothicNeoB00" charset="0"/>
              <a:cs typeface="나눔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dirty="0">
                <a:latin typeface="AppleSDGothicNeoB00" charset="0"/>
                <a:ea typeface="AppleSDGothicNeoB00" charset="0"/>
                <a:cs typeface="나눔고딕" charset="0"/>
              </a:rPr>
              <a:t>대출 가능 금액</a:t>
            </a:r>
            <a:r>
              <a:rPr lang="en-US" altLang="ko-KR" sz="1200" dirty="0">
                <a:latin typeface="AppleSDGothicNeoB00" charset="0"/>
                <a:ea typeface="AppleSDGothicNeoB00" charset="0"/>
                <a:cs typeface="나눔고딕" charset="0"/>
              </a:rPr>
              <a:t>, </a:t>
            </a:r>
            <a:r>
              <a:rPr lang="ko-KR" altLang="en-US" sz="1200" dirty="0">
                <a:latin typeface="AppleSDGothicNeoB00" charset="0"/>
                <a:ea typeface="AppleSDGothicNeoB00" charset="0"/>
                <a:cs typeface="나눔고딕" charset="0"/>
              </a:rPr>
              <a:t>대출금리산정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B6175A-749B-D243-A9BC-F8F2A049150D}"/>
              </a:ext>
            </a:extLst>
          </p:cNvPr>
          <p:cNvSpPr/>
          <p:nvPr/>
        </p:nvSpPr>
        <p:spPr>
          <a:xfrm>
            <a:off x="583565" y="581660"/>
            <a:ext cx="210756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400" dirty="0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대출과정 도식화</a:t>
            </a:r>
            <a:endParaRPr lang="ko-KR" altLang="en-US" sz="2400" dirty="0">
              <a:solidFill>
                <a:srgbClr val="2F5597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7253E9-E7EE-8947-A831-236EF40AF3B6}"/>
              </a:ext>
            </a:extLst>
          </p:cNvPr>
          <p:cNvSpPr/>
          <p:nvPr/>
        </p:nvSpPr>
        <p:spPr>
          <a:xfrm>
            <a:off x="-24765" y="485775"/>
            <a:ext cx="515620" cy="98806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12F127-AED1-8E4A-B450-FB2F39696B17}"/>
              </a:ext>
            </a:extLst>
          </p:cNvPr>
          <p:cNvSpPr/>
          <p:nvPr/>
        </p:nvSpPr>
        <p:spPr>
          <a:xfrm>
            <a:off x="-40640" y="589915"/>
            <a:ext cx="54546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ko-KR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2892FA-F580-BD40-9F60-3816D4C1F71B}"/>
              </a:ext>
            </a:extLst>
          </p:cNvPr>
          <p:cNvSpPr/>
          <p:nvPr/>
        </p:nvSpPr>
        <p:spPr>
          <a:xfrm>
            <a:off x="2347595" y="4571365"/>
            <a:ext cx="866775" cy="231775"/>
          </a:xfrm>
          <a:prstGeom prst="rect">
            <a:avLst/>
          </a:prstGeom>
          <a:noFill/>
          <a:ln w="19050">
            <a:solidFill>
              <a:srgbClr val="FFA3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A562F-3FA0-0D4F-BDB0-E718A4247AAA}"/>
              </a:ext>
            </a:extLst>
          </p:cNvPr>
          <p:cNvSpPr txBox="1"/>
          <p:nvPr/>
        </p:nvSpPr>
        <p:spPr>
          <a:xfrm>
            <a:off x="2019300" y="1611630"/>
            <a:ext cx="49276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+mj-ea"/>
                <a:ea typeface="+mj-ea"/>
              </a:rPr>
              <a:t>01</a:t>
            </a:r>
            <a:endParaRPr kumimoji="1" lang="ko-KR" altLang="en-US" sz="2400" dirty="0">
              <a:latin typeface="+mj-ea"/>
              <a:ea typeface="+mj-ea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E25A47BD-C42E-534B-8C0D-BAB1B1AFC911}"/>
              </a:ext>
            </a:extLst>
          </p:cNvPr>
          <p:cNvCxnSpPr>
            <a:cxnSpLocks/>
          </p:cNvCxnSpPr>
          <p:nvPr/>
        </p:nvCxnSpPr>
        <p:spPr>
          <a:xfrm>
            <a:off x="1988185" y="2042795"/>
            <a:ext cx="60007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E754591-0971-FD49-A5E4-8A476E062911}"/>
              </a:ext>
            </a:extLst>
          </p:cNvPr>
          <p:cNvSpPr txBox="1"/>
          <p:nvPr/>
        </p:nvSpPr>
        <p:spPr>
          <a:xfrm>
            <a:off x="4600575" y="2133600"/>
            <a:ext cx="329946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+mj-ea"/>
                <a:ea typeface="+mj-ea"/>
              </a:rPr>
              <a:t>부동산 등기 첨부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E3251B5-FBCC-3D49-90B0-3511A3E034E5}"/>
              </a:ext>
            </a:extLst>
          </p:cNvPr>
          <p:cNvSpPr txBox="1"/>
          <p:nvPr/>
        </p:nvSpPr>
        <p:spPr>
          <a:xfrm>
            <a:off x="5904865" y="1611630"/>
            <a:ext cx="54356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+mj-ea"/>
                <a:ea typeface="+mj-ea"/>
              </a:rPr>
              <a:t>02</a:t>
            </a:r>
            <a:endParaRPr kumimoji="1" lang="ko-KR" altLang="en-US" sz="2400" dirty="0">
              <a:latin typeface="+mj-ea"/>
              <a:ea typeface="+mj-ea"/>
            </a:endParaRPr>
          </a:p>
        </p:txBody>
      </p: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A20D6970-A504-B745-89E6-A812D4A86401}"/>
              </a:ext>
            </a:extLst>
          </p:cNvPr>
          <p:cNvCxnSpPr>
            <a:cxnSpLocks/>
          </p:cNvCxnSpPr>
          <p:nvPr/>
        </p:nvCxnSpPr>
        <p:spPr>
          <a:xfrm>
            <a:off x="5907405" y="2042795"/>
            <a:ext cx="60007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8806B5D-095F-EF4A-B3D6-B31052CF2F9E}"/>
              </a:ext>
            </a:extLst>
          </p:cNvPr>
          <p:cNvSpPr txBox="1"/>
          <p:nvPr/>
        </p:nvSpPr>
        <p:spPr>
          <a:xfrm>
            <a:off x="8514080" y="2133600"/>
            <a:ext cx="329946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 err="1">
                <a:latin typeface="+mj-ea"/>
                <a:ea typeface="+mj-ea"/>
              </a:rPr>
              <a:t>전자계약</a:t>
            </a:r>
            <a:endParaRPr kumimoji="1" lang="ko-KR" altLang="en-US" sz="2400" dirty="0">
              <a:latin typeface="+mj-ea"/>
              <a:ea typeface="+mj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53C1485-57B1-6648-9C34-269E84B8BEEA}"/>
              </a:ext>
            </a:extLst>
          </p:cNvPr>
          <p:cNvSpPr txBox="1"/>
          <p:nvPr/>
        </p:nvSpPr>
        <p:spPr>
          <a:xfrm>
            <a:off x="9852660" y="1611630"/>
            <a:ext cx="545465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+mj-ea"/>
                <a:ea typeface="+mj-ea"/>
              </a:rPr>
              <a:t>03</a:t>
            </a:r>
            <a:endParaRPr kumimoji="1" lang="ko-KR" altLang="en-US" sz="2400" dirty="0">
              <a:latin typeface="+mj-ea"/>
              <a:ea typeface="+mj-ea"/>
            </a:endParaRPr>
          </a:p>
        </p:txBody>
      </p: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A2B572C7-7D2C-C84C-8C44-118D0668791B}"/>
              </a:ext>
            </a:extLst>
          </p:cNvPr>
          <p:cNvCxnSpPr>
            <a:cxnSpLocks/>
          </p:cNvCxnSpPr>
          <p:nvPr/>
        </p:nvCxnSpPr>
        <p:spPr>
          <a:xfrm>
            <a:off x="9849485" y="2042795"/>
            <a:ext cx="600075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68127CC1-1657-3646-A1BF-5CB6F765BB60}"/>
              </a:ext>
            </a:extLst>
          </p:cNvPr>
          <p:cNvSpPr/>
          <p:nvPr/>
        </p:nvSpPr>
        <p:spPr>
          <a:xfrm>
            <a:off x="4167505" y="5802630"/>
            <a:ext cx="264160" cy="20891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ea"/>
              <a:ea typeface="+mj-ea"/>
            </a:endParaRPr>
          </a:p>
        </p:txBody>
      </p:sp>
      <p:sp>
        <p:nvSpPr>
          <p:cNvPr id="84" name="오른쪽 화살표[R] 83">
            <a:extLst>
              <a:ext uri="{FF2B5EF4-FFF2-40B4-BE49-F238E27FC236}">
                <a16:creationId xmlns:a16="http://schemas.microsoft.com/office/drawing/2014/main" id="{187F6E31-F2B7-7C4F-89A4-A70F0C63C633}"/>
              </a:ext>
            </a:extLst>
          </p:cNvPr>
          <p:cNvSpPr/>
          <p:nvPr/>
        </p:nvSpPr>
        <p:spPr>
          <a:xfrm>
            <a:off x="8285480" y="5802630"/>
            <a:ext cx="264160" cy="20891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ea"/>
              <a:ea typeface="+mj-ea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C6516E5-0184-45BB-A8CA-3864F5FCD7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071735" y="6311900"/>
            <a:ext cx="448945" cy="441960"/>
          </a:xfrm>
          <a:prstGeom prst="rect">
            <a:avLst/>
          </a:prstGeom>
          <a:noFill/>
        </p:spPr>
      </p:pic>
      <p:sp>
        <p:nvSpPr>
          <p:cNvPr id="37" name="텍스트 상자 42">
            <a:extLst>
              <a:ext uri="{FF2B5EF4-FFF2-40B4-BE49-F238E27FC236}">
                <a16:creationId xmlns:a16="http://schemas.microsoft.com/office/drawing/2014/main" id="{F000F801-D7F7-4402-9553-AC2EF42E658A}"/>
              </a:ext>
            </a:extLst>
          </p:cNvPr>
          <p:cNvSpPr txBox="1">
            <a:spLocks/>
          </p:cNvSpPr>
          <p:nvPr/>
        </p:nvSpPr>
        <p:spPr>
          <a:xfrm>
            <a:off x="10520045" y="6260465"/>
            <a:ext cx="1833245" cy="371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AppleSDGothicNeoEB00" charset="0"/>
                <a:ea typeface="AppleSDGothicNeoEB00" charset="0"/>
              </a:rPr>
              <a:t>FundingTalk</a:t>
            </a:r>
            <a:endParaRPr lang="ko-KR" altLang="en-US" sz="1800" b="0">
              <a:latin typeface="AppleSDGothicNeoEB00" charset="0"/>
              <a:ea typeface="AppleSDGothicNeoEB00" charset="0"/>
            </a:endParaRPr>
          </a:p>
        </p:txBody>
      </p:sp>
      <p:sp>
        <p:nvSpPr>
          <p:cNvPr id="38" name="텍스트 상자 43">
            <a:extLst>
              <a:ext uri="{FF2B5EF4-FFF2-40B4-BE49-F238E27FC236}">
                <a16:creationId xmlns:a16="http://schemas.microsoft.com/office/drawing/2014/main" id="{960BECE7-280D-4861-8435-16DB0595A76C}"/>
              </a:ext>
            </a:extLst>
          </p:cNvPr>
          <p:cNvSpPr txBox="1">
            <a:spLocks/>
          </p:cNvSpPr>
          <p:nvPr/>
        </p:nvSpPr>
        <p:spPr>
          <a:xfrm>
            <a:off x="10520045" y="6519545"/>
            <a:ext cx="1441450" cy="263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>
                <a:latin typeface="AppleSDGothicNeoM00" charset="0"/>
                <a:ea typeface="AppleSDGothicNeoM00" charset="0"/>
              </a:rPr>
              <a:t>모두를 생각하다, 펀딩톡</a:t>
            </a:r>
            <a:endParaRPr lang="ko-KR" altLang="en-US" sz="1050">
              <a:latin typeface="AppleSDGothicNeoM00" charset="0"/>
              <a:ea typeface="AppleSDGothicNeoM00" charset="0"/>
            </a:endParaRPr>
          </a:p>
        </p:txBody>
      </p:sp>
      <p:sp>
        <p:nvSpPr>
          <p:cNvPr id="86" name="직사각형 85"/>
          <p:cNvSpPr>
            <a:spLocks/>
          </p:cNvSpPr>
          <p:nvPr/>
        </p:nvSpPr>
        <p:spPr>
          <a:xfrm>
            <a:off x="5005070" y="5486400"/>
            <a:ext cx="1537970" cy="30734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400">
                <a:solidFill>
                  <a:srgbClr val="000000"/>
                </a:solidFill>
                <a:latin typeface="AppleSDGothicNeoM00" charset="0"/>
                <a:ea typeface="AppleSDGothicNeoM00" charset="0"/>
                <a:cs typeface="나눔고딕" charset="0"/>
              </a:rPr>
              <a:t>3.</a:t>
            </a:r>
            <a:r>
              <a:rPr lang="ko-KR" altLang="en-US" sz="1400">
                <a:solidFill>
                  <a:srgbClr val="000000"/>
                </a:solidFill>
                <a:latin typeface="AppleSDGothicNeoM00" charset="0"/>
                <a:ea typeface="AppleSDGothicNeoM00" charset="0"/>
                <a:cs typeface="나눔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AppleSDGothicNeoB00" charset="0"/>
                <a:ea typeface="AppleSDGothicNeoB00" charset="0"/>
                <a:cs typeface="나눔고딕" charset="0"/>
              </a:rPr>
              <a:t>대출자 정보</a:t>
            </a:r>
            <a:r>
              <a:rPr lang="ko-KR" altLang="ko-KR" sz="1400">
                <a:latin typeface="AppleSDGothicNeoM00" charset="0"/>
                <a:ea typeface="AppleSDGothicNeoM00" charset="0"/>
                <a:cs typeface="나눔고딕" charset="0"/>
              </a:rPr>
              <a:t> 파악</a:t>
            </a:r>
            <a:endParaRPr lang="ko-KR" altLang="en-US" sz="1400">
              <a:latin typeface="AppleSDGothicNeoM00" charset="0"/>
              <a:ea typeface="AppleSDGothicNeoM00" charset="0"/>
              <a:cs typeface="나눔고딕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E569219-B483-43F6-90AB-B1D6A2F0C2AB}"/>
              </a:ext>
            </a:extLst>
          </p:cNvPr>
          <p:cNvSpPr>
            <a:spLocks/>
          </p:cNvSpPr>
          <p:nvPr/>
        </p:nvSpPr>
        <p:spPr>
          <a:xfrm>
            <a:off x="5799454" y="4202318"/>
            <a:ext cx="843915" cy="46164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 err="1">
                <a:latin typeface="AppleSDGothicNeoB00" charset="0"/>
                <a:ea typeface="AppleSDGothicNeoB00" charset="0"/>
              </a:rPr>
              <a:t>공인중개사</a:t>
            </a:r>
            <a:endParaRPr lang="ko-KR" altLang="en-US" sz="1200" dirty="0">
              <a:latin typeface="AppleSDGothicNeoB00" charset="0"/>
              <a:ea typeface="AppleSDGothicNeoB0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latin typeface="AppleSDGothicNeoB00" charset="0"/>
                <a:ea typeface="AppleSDGothicNeoB00" charset="0"/>
              </a:rPr>
              <a:t>1</a:t>
            </a:r>
            <a:r>
              <a:rPr lang="ko-KR" altLang="en-US" sz="1200" dirty="0">
                <a:latin typeface="AppleSDGothicNeoB00" charset="0"/>
                <a:ea typeface="AppleSDGothicNeoB00" charset="0"/>
              </a:rPr>
              <a:t>차 검증</a:t>
            </a:r>
          </a:p>
        </p:txBody>
      </p:sp>
    </p:spTree>
    <p:extLst>
      <p:ext uri="{BB962C8B-B14F-4D97-AF65-F5344CB8AC3E}">
        <p14:creationId xmlns:p14="http://schemas.microsoft.com/office/powerpoint/2010/main" val="144390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9215755" y="5273675"/>
            <a:ext cx="2873375" cy="6464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만기에</a:t>
            </a: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 </a:t>
            </a:r>
            <a:r>
              <a:rPr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상환이</a:t>
            </a: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 </a:t>
            </a:r>
            <a:r>
              <a:rPr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연체되면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ppleSDGothicNeoM00" charset="0"/>
              <a:ea typeface="AppleSDGothicNeoM0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ppleSDGothicNeoM00" charset="0"/>
              </a:rPr>
              <a:t>추심을</a:t>
            </a: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ppleSDGothicNeoM00" charset="0"/>
              </a:rPr>
              <a:t> </a:t>
            </a:r>
            <a:r>
              <a:rPr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ppleSDGothicNeoM00" charset="0"/>
              </a:rPr>
              <a:t>통해</a:t>
            </a: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ppleSDGothicNeoM00" charset="0"/>
              </a:rPr>
              <a:t> </a:t>
            </a:r>
            <a:r>
              <a:rPr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ppleSDGothicNeoM00" charset="0"/>
              </a:rPr>
              <a:t>연체이자</a:t>
            </a: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ppleSDGothicNeoM00" charset="0"/>
              </a:rPr>
              <a:t> 및 </a:t>
            </a:r>
            <a:r>
              <a:rPr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ppleSDGothicNeoM00" charset="0"/>
              </a:rPr>
              <a:t>원금</a:t>
            </a: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ppleSDGothicNeoM00" charset="0"/>
              </a:rPr>
              <a:t> </a:t>
            </a:r>
            <a:r>
              <a:rPr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ppleSDGothicNeoM00" charset="0"/>
              </a:rPr>
              <a:t>지급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ppleSDGothicNeoM0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ppleSDGothicNeoM00" charset="0"/>
              </a:rPr>
              <a:t>*</a:t>
            </a:r>
            <a:r>
              <a:rPr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ppleSDGothicNeoM00" charset="0"/>
              </a:rPr>
              <a:t>원금상환에</a:t>
            </a: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ppleSDGothicNeoM00" charset="0"/>
              </a:rPr>
              <a:t> </a:t>
            </a:r>
            <a:r>
              <a:rPr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ppleSDGothicNeoM00" charset="0"/>
              </a:rPr>
              <a:t>손실위험이</a:t>
            </a: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ppleSDGothicNeoM00" charset="0"/>
              </a:rPr>
              <a:t> </a:t>
            </a:r>
            <a:r>
              <a:rPr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ppleSDGothicNeoM00" charset="0"/>
              </a:rPr>
              <a:t>존재함</a:t>
            </a: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ppleSDGothicNeoM00" charset="0"/>
              </a:rPr>
              <a:t>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ppleSDGothicNeoM00" charset="0"/>
            </a:endParaRPr>
          </a:p>
        </p:txBody>
      </p:sp>
      <p:sp>
        <p:nvSpPr>
          <p:cNvPr id="34" name="직사각형 33"/>
          <p:cNvSpPr>
            <a:spLocks/>
          </p:cNvSpPr>
          <p:nvPr/>
        </p:nvSpPr>
        <p:spPr>
          <a:xfrm>
            <a:off x="583565" y="581660"/>
            <a:ext cx="2129155" cy="46164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400" dirty="0">
                <a:solidFill>
                  <a:srgbClr val="2F5597"/>
                </a:solidFill>
                <a:latin typeface="AppleSDGothicNeoB00" panose="02000503000000000000" charset="-127"/>
                <a:ea typeface="AppleSDGothicNeoB00" panose="02000503000000000000" charset="-127"/>
                <a:cs typeface="AppleSDGothicNeoB00" panose="02000503000000000000" charset="-127"/>
              </a:rPr>
              <a:t>투자과정 도식화</a:t>
            </a:r>
            <a:endParaRPr lang="ko-KR" altLang="en-US" sz="2400" dirty="0">
              <a:solidFill>
                <a:srgbClr val="2F5597"/>
              </a:solidFill>
              <a:latin typeface="AppleSDGothicNeoB00" panose="02000503000000000000" charset="-127"/>
              <a:ea typeface="AppleSDGothicNeoB00" panose="02000503000000000000" charset="-127"/>
              <a:cs typeface="AppleSDGothicNeoB00" panose="02000503000000000000" charset="-127"/>
            </a:endParaRPr>
          </a:p>
        </p:txBody>
      </p:sp>
      <p:sp>
        <p:nvSpPr>
          <p:cNvPr id="35" name="직사각형 34"/>
          <p:cNvSpPr>
            <a:spLocks/>
          </p:cNvSpPr>
          <p:nvPr/>
        </p:nvSpPr>
        <p:spPr>
          <a:xfrm>
            <a:off x="-24765" y="485775"/>
            <a:ext cx="516255" cy="988695"/>
          </a:xfrm>
          <a:prstGeom prst="rect">
            <a:avLst/>
          </a:prstGeom>
          <a:solidFill>
            <a:srgbClr val="2F55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AppleSDGothicNeoL00" charset="0"/>
              <a:cs typeface="+mn-cs"/>
            </a:endParaRPr>
          </a:p>
        </p:txBody>
      </p:sp>
      <p:sp>
        <p:nvSpPr>
          <p:cNvPr id="36" name="직사각형 35"/>
          <p:cNvSpPr>
            <a:spLocks/>
          </p:cNvSpPr>
          <p:nvPr/>
        </p:nvSpPr>
        <p:spPr>
          <a:xfrm>
            <a:off x="-40640" y="589915"/>
            <a:ext cx="525145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NanumBarunGothic UltraLight" charset="0"/>
                <a:ea typeface="NanumBarunGothic UltraLight" charset="0"/>
              </a:rPr>
              <a:t>03</a:t>
            </a:r>
            <a:endParaRPr lang="ko-KR" altLang="en-US" sz="2400">
              <a:solidFill>
                <a:schemeClr val="bg1"/>
              </a:solidFill>
              <a:latin typeface="NanumBarunGothic UltraLight" charset="0"/>
              <a:ea typeface="NanumBarunGothic UltraLight" charset="0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071735" y="6311900"/>
            <a:ext cx="448945" cy="441960"/>
          </a:xfrm>
          <a:prstGeom prst="rect">
            <a:avLst/>
          </a:prstGeom>
          <a:noFill/>
        </p:spPr>
      </p:pic>
      <p:sp>
        <p:nvSpPr>
          <p:cNvPr id="43" name="텍스트 상자 42"/>
          <p:cNvSpPr txBox="1">
            <a:spLocks/>
          </p:cNvSpPr>
          <p:nvPr/>
        </p:nvSpPr>
        <p:spPr>
          <a:xfrm>
            <a:off x="10520045" y="6260465"/>
            <a:ext cx="1833245" cy="371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AppleSDGothicNeoEB00" charset="0"/>
                <a:ea typeface="AppleSDGothicNeoEB00" charset="0"/>
              </a:rPr>
              <a:t>FundingTalk</a:t>
            </a:r>
            <a:endParaRPr lang="ko-KR" altLang="en-US" sz="1800" b="0">
              <a:latin typeface="AppleSDGothicNeoEB00" charset="0"/>
              <a:ea typeface="AppleSDGothicNeoEB00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10520045" y="6519545"/>
            <a:ext cx="1441450" cy="263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>
                <a:latin typeface="AppleSDGothicNeoM00" charset="0"/>
                <a:ea typeface="AppleSDGothicNeoM00" charset="0"/>
              </a:rPr>
              <a:t>모두를 생각하다, 펀딩톡</a:t>
            </a:r>
            <a:endParaRPr lang="ko-KR" altLang="en-US" sz="1050">
              <a:latin typeface="AppleSDGothicNeoM00" charset="0"/>
              <a:ea typeface="AppleSDGothicNeoM00" charset="0"/>
            </a:endParaRPr>
          </a:p>
        </p:txBody>
      </p:sp>
      <p:cxnSp>
        <p:nvCxnSpPr>
          <p:cNvPr id="40" name="직선 연결선[R] 84">
            <a:extLst>
              <a:ext uri="{FF2B5EF4-FFF2-40B4-BE49-F238E27FC236}">
                <a16:creationId xmlns:a16="http://schemas.microsoft.com/office/drawing/2014/main" id="{A7A0E429-3629-43E4-ADFD-B66AFCD3D84E}"/>
              </a:ext>
            </a:extLst>
          </p:cNvPr>
          <p:cNvCxnSpPr>
            <a:cxnSpLocks/>
          </p:cNvCxnSpPr>
          <p:nvPr/>
        </p:nvCxnSpPr>
        <p:spPr>
          <a:xfrm>
            <a:off x="6243955" y="2225675"/>
            <a:ext cx="0" cy="379603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8">
            <a:extLst>
              <a:ext uri="{FF2B5EF4-FFF2-40B4-BE49-F238E27FC236}">
                <a16:creationId xmlns:a16="http://schemas.microsoft.com/office/drawing/2014/main" id="{D371D6E9-C070-48BB-BE03-13A93F701769}"/>
              </a:ext>
            </a:extLst>
          </p:cNvPr>
          <p:cNvCxnSpPr>
            <a:cxnSpLocks/>
          </p:cNvCxnSpPr>
          <p:nvPr/>
        </p:nvCxnSpPr>
        <p:spPr>
          <a:xfrm>
            <a:off x="2580640" y="2195195"/>
            <a:ext cx="0" cy="379603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74ECD68-2B3A-44B0-AF5E-6E585C25582C}"/>
              </a:ext>
            </a:extLst>
          </p:cNvPr>
          <p:cNvSpPr txBox="1"/>
          <p:nvPr/>
        </p:nvSpPr>
        <p:spPr>
          <a:xfrm>
            <a:off x="303530" y="2371725"/>
            <a:ext cx="194627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+mj-ea"/>
                <a:ea typeface="+mj-ea"/>
              </a:rPr>
              <a:t>투자의사 결정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02B084-DDA2-4CF2-A3CB-A33234F42B7B}"/>
              </a:ext>
            </a:extLst>
          </p:cNvPr>
          <p:cNvGrpSpPr/>
          <p:nvPr/>
        </p:nvGrpSpPr>
        <p:grpSpPr>
          <a:xfrm>
            <a:off x="976630" y="1780540"/>
            <a:ext cx="600075" cy="461645"/>
            <a:chOff x="976630" y="1780540"/>
            <a:chExt cx="600075" cy="46164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70C923A-879F-4B1B-8EEC-F354B1C6A13D}"/>
                </a:ext>
              </a:extLst>
            </p:cNvPr>
            <p:cNvSpPr txBox="1"/>
            <p:nvPr/>
          </p:nvSpPr>
          <p:spPr>
            <a:xfrm>
              <a:off x="1007745" y="1780540"/>
              <a:ext cx="492760" cy="46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+mj-ea"/>
                  <a:ea typeface="+mj-ea"/>
                </a:rPr>
                <a:t>01</a:t>
              </a:r>
              <a:endParaRPr kumimoji="1" lang="ko-KR" altLang="en-US" sz="2400" dirty="0">
                <a:latin typeface="+mj-ea"/>
                <a:ea typeface="+mj-ea"/>
              </a:endParaRPr>
            </a:p>
          </p:txBody>
        </p:sp>
        <p:cxnSp>
          <p:nvCxnSpPr>
            <p:cNvPr id="47" name="직선 연결선[R] 3">
              <a:extLst>
                <a:ext uri="{FF2B5EF4-FFF2-40B4-BE49-F238E27FC236}">
                  <a16:creationId xmlns:a16="http://schemas.microsoft.com/office/drawing/2014/main" id="{DC79DAF6-FE80-4649-B4EA-165A460D940C}"/>
                </a:ext>
              </a:extLst>
            </p:cNvPr>
            <p:cNvCxnSpPr>
              <a:cxnSpLocks/>
            </p:cNvCxnSpPr>
            <p:nvPr/>
          </p:nvCxnSpPr>
          <p:spPr>
            <a:xfrm>
              <a:off x="976630" y="2211705"/>
              <a:ext cx="600075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618C9D4-A3A4-4780-9809-E1DD7282B089}"/>
              </a:ext>
            </a:extLst>
          </p:cNvPr>
          <p:cNvSpPr txBox="1"/>
          <p:nvPr/>
        </p:nvSpPr>
        <p:spPr>
          <a:xfrm>
            <a:off x="2818765" y="2371725"/>
            <a:ext cx="329946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+mj-ea"/>
                <a:ea typeface="+mj-ea"/>
              </a:rPr>
              <a:t>투자 신청서 작성 및 약관동의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90042D-F046-4AE1-9AA0-4DBB48898053}"/>
              </a:ext>
            </a:extLst>
          </p:cNvPr>
          <p:cNvGrpSpPr/>
          <p:nvPr/>
        </p:nvGrpSpPr>
        <p:grpSpPr>
          <a:xfrm>
            <a:off x="4196715" y="1780540"/>
            <a:ext cx="602615" cy="461645"/>
            <a:chOff x="4196715" y="1780540"/>
            <a:chExt cx="602615" cy="46164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0A4920-FE44-44F8-A890-70C7C287BBC9}"/>
                </a:ext>
              </a:extLst>
            </p:cNvPr>
            <p:cNvSpPr txBox="1"/>
            <p:nvPr/>
          </p:nvSpPr>
          <p:spPr>
            <a:xfrm>
              <a:off x="4196715" y="1780540"/>
              <a:ext cx="543560" cy="46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+mj-ea"/>
                  <a:ea typeface="+mj-ea"/>
                </a:rPr>
                <a:t>02</a:t>
              </a:r>
              <a:endParaRPr kumimoji="1" lang="ko-KR" altLang="en-US" sz="2400" dirty="0">
                <a:latin typeface="+mj-ea"/>
                <a:ea typeface="+mj-ea"/>
              </a:endParaRPr>
            </a:p>
          </p:txBody>
        </p:sp>
        <p:cxnSp>
          <p:nvCxnSpPr>
            <p:cNvPr id="50" name="직선 연결선[R] 77">
              <a:extLst>
                <a:ext uri="{FF2B5EF4-FFF2-40B4-BE49-F238E27FC236}">
                  <a16:creationId xmlns:a16="http://schemas.microsoft.com/office/drawing/2014/main" id="{418C4501-4109-4DC9-B058-CBF630C9CCA7}"/>
                </a:ext>
              </a:extLst>
            </p:cNvPr>
            <p:cNvCxnSpPr>
              <a:cxnSpLocks/>
            </p:cNvCxnSpPr>
            <p:nvPr/>
          </p:nvCxnSpPr>
          <p:spPr>
            <a:xfrm>
              <a:off x="4199255" y="2211705"/>
              <a:ext cx="600075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FEE3E2D6-8DFD-4E80-AE67-66C75615AAF0}"/>
              </a:ext>
            </a:extLst>
          </p:cNvPr>
          <p:cNvSpPr txBox="1"/>
          <p:nvPr/>
        </p:nvSpPr>
        <p:spPr>
          <a:xfrm>
            <a:off x="6606540" y="2371725"/>
            <a:ext cx="211963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+mj-ea"/>
                <a:ea typeface="+mj-ea"/>
              </a:rPr>
              <a:t>투자 진행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ECC671-8BB1-4398-BBEB-BBF6FB68C63D}"/>
              </a:ext>
            </a:extLst>
          </p:cNvPr>
          <p:cNvGrpSpPr/>
          <p:nvPr/>
        </p:nvGrpSpPr>
        <p:grpSpPr>
          <a:xfrm>
            <a:off x="7419975" y="1780540"/>
            <a:ext cx="600075" cy="461645"/>
            <a:chOff x="7419975" y="1780540"/>
            <a:chExt cx="600075" cy="46164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B5A885A-DE7F-4D4F-B9B4-6D00667046B3}"/>
                </a:ext>
              </a:extLst>
            </p:cNvPr>
            <p:cNvSpPr txBox="1"/>
            <p:nvPr/>
          </p:nvSpPr>
          <p:spPr>
            <a:xfrm>
              <a:off x="7423150" y="1780540"/>
              <a:ext cx="545465" cy="46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+mj-ea"/>
                  <a:ea typeface="+mj-ea"/>
                </a:rPr>
                <a:t>03</a:t>
              </a:r>
              <a:endParaRPr kumimoji="1" lang="ko-KR" altLang="en-US" sz="2400" dirty="0">
                <a:latin typeface="+mj-ea"/>
                <a:ea typeface="+mj-ea"/>
              </a:endParaRPr>
            </a:p>
          </p:txBody>
        </p:sp>
        <p:cxnSp>
          <p:nvCxnSpPr>
            <p:cNvPr id="53" name="직선 연결선[R] 80">
              <a:extLst>
                <a:ext uri="{FF2B5EF4-FFF2-40B4-BE49-F238E27FC236}">
                  <a16:creationId xmlns:a16="http://schemas.microsoft.com/office/drawing/2014/main" id="{0BB1B463-3C13-4A15-907F-2B9D95AA5A87}"/>
                </a:ext>
              </a:extLst>
            </p:cNvPr>
            <p:cNvCxnSpPr>
              <a:cxnSpLocks/>
            </p:cNvCxnSpPr>
            <p:nvPr/>
          </p:nvCxnSpPr>
          <p:spPr>
            <a:xfrm>
              <a:off x="7419975" y="2211705"/>
              <a:ext cx="600075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EFAE0BE-1343-4B12-A563-26642A150156}"/>
              </a:ext>
            </a:extLst>
          </p:cNvPr>
          <p:cNvSpPr txBox="1"/>
          <p:nvPr/>
        </p:nvSpPr>
        <p:spPr>
          <a:xfrm>
            <a:off x="9803765" y="2371725"/>
            <a:ext cx="183324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+mj-ea"/>
                <a:ea typeface="+mj-ea"/>
              </a:rPr>
              <a:t>이자 및 원금 수취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A62B6B2-AF8B-436C-A34B-79510C184A5A}"/>
              </a:ext>
            </a:extLst>
          </p:cNvPr>
          <p:cNvGrpSpPr/>
          <p:nvPr/>
        </p:nvGrpSpPr>
        <p:grpSpPr>
          <a:xfrm>
            <a:off x="10372725" y="1780540"/>
            <a:ext cx="600075" cy="461645"/>
            <a:chOff x="10372725" y="1780540"/>
            <a:chExt cx="600075" cy="46164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2FCEAF2-C031-481C-801D-8D53E848575F}"/>
                </a:ext>
              </a:extLst>
            </p:cNvPr>
            <p:cNvSpPr txBox="1"/>
            <p:nvPr/>
          </p:nvSpPr>
          <p:spPr>
            <a:xfrm>
              <a:off x="10375900" y="1780540"/>
              <a:ext cx="553085" cy="46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+mj-ea"/>
                  <a:ea typeface="+mj-ea"/>
                </a:rPr>
                <a:t>04</a:t>
              </a:r>
              <a:endParaRPr kumimoji="1" lang="ko-KR" altLang="en-US" sz="2400" dirty="0">
                <a:latin typeface="+mj-ea"/>
                <a:ea typeface="+mj-ea"/>
              </a:endParaRPr>
            </a:p>
          </p:txBody>
        </p:sp>
        <p:cxnSp>
          <p:nvCxnSpPr>
            <p:cNvPr id="56" name="직선 연결선[R] 80">
              <a:extLst>
                <a:ext uri="{FF2B5EF4-FFF2-40B4-BE49-F238E27FC236}">
                  <a16:creationId xmlns:a16="http://schemas.microsoft.com/office/drawing/2014/main" id="{3085A6F1-F7B8-4282-AAED-B46673A1E8FC}"/>
                </a:ext>
              </a:extLst>
            </p:cNvPr>
            <p:cNvCxnSpPr>
              <a:cxnSpLocks/>
            </p:cNvCxnSpPr>
            <p:nvPr/>
          </p:nvCxnSpPr>
          <p:spPr>
            <a:xfrm>
              <a:off x="10372725" y="2211705"/>
              <a:ext cx="600075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직선 연결선[R] 84">
            <a:extLst>
              <a:ext uri="{FF2B5EF4-FFF2-40B4-BE49-F238E27FC236}">
                <a16:creationId xmlns:a16="http://schemas.microsoft.com/office/drawing/2014/main" id="{D9A43983-5B69-47D9-8EFC-11D702E49108}"/>
              </a:ext>
            </a:extLst>
          </p:cNvPr>
          <p:cNvCxnSpPr>
            <a:cxnSpLocks/>
          </p:cNvCxnSpPr>
          <p:nvPr/>
        </p:nvCxnSpPr>
        <p:spPr>
          <a:xfrm>
            <a:off x="9154795" y="2134235"/>
            <a:ext cx="0" cy="379603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9B12E01B-6FAC-4367-A797-7A1F6ACBD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955" y="3126105"/>
            <a:ext cx="3194685" cy="1600200"/>
          </a:xfrm>
          <a:prstGeom prst="rect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8F7C0BBF-FDC1-4BC7-A117-7F34E3E53168}"/>
              </a:ext>
            </a:extLst>
          </p:cNvPr>
          <p:cNvSpPr/>
          <p:nvPr/>
        </p:nvSpPr>
        <p:spPr>
          <a:xfrm>
            <a:off x="2990850" y="4166870"/>
            <a:ext cx="828675" cy="194310"/>
          </a:xfrm>
          <a:prstGeom prst="rect">
            <a:avLst/>
          </a:prstGeom>
          <a:noFill/>
          <a:ln w="19050">
            <a:solidFill>
              <a:srgbClr val="FFA3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ea"/>
              <a:ea typeface="+mj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7B3A608-FCF1-44E1-AD0A-7C13EE9A41C0}"/>
              </a:ext>
            </a:extLst>
          </p:cNvPr>
          <p:cNvSpPr/>
          <p:nvPr/>
        </p:nvSpPr>
        <p:spPr>
          <a:xfrm>
            <a:off x="4994275" y="3648075"/>
            <a:ext cx="570865" cy="179070"/>
          </a:xfrm>
          <a:prstGeom prst="rect">
            <a:avLst/>
          </a:prstGeom>
          <a:noFill/>
          <a:ln w="19050">
            <a:solidFill>
              <a:srgbClr val="FFA3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FAF1089-FFC3-4CAE-94D5-30D29B63DA99}"/>
              </a:ext>
            </a:extLst>
          </p:cNvPr>
          <p:cNvSpPr txBox="1"/>
          <p:nvPr/>
        </p:nvSpPr>
        <p:spPr>
          <a:xfrm>
            <a:off x="6577330" y="3578860"/>
            <a:ext cx="242824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AppleSDGothicNeoM00" charset="0"/>
                <a:ea typeface="AppleSDGothicNeoM00" charset="0"/>
              </a:rPr>
              <a:t>가상계좌 투자금 예치 후 투자진행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B11845-FE0D-4BCB-AB0F-DD1BA552E421}"/>
              </a:ext>
            </a:extLst>
          </p:cNvPr>
          <p:cNvSpPr txBox="1"/>
          <p:nvPr/>
        </p:nvSpPr>
        <p:spPr>
          <a:xfrm>
            <a:off x="9519285" y="4264025"/>
            <a:ext cx="251079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+mj-ea"/>
                <a:ea typeface="+mj-ea"/>
              </a:rPr>
              <a:t>해당기간 이자 수취 </a:t>
            </a:r>
            <a:endParaRPr kumimoji="1" lang="en-US" altLang="ko-KR" sz="1600" dirty="0">
              <a:latin typeface="+mj-ea"/>
              <a:ea typeface="+mj-ea"/>
            </a:endParaRPr>
          </a:p>
          <a:p>
            <a:pPr algn="ctr"/>
            <a:r>
              <a:rPr kumimoji="1" lang="ko-KR" altLang="en-US" sz="1600" dirty="0">
                <a:latin typeface="+mj-ea"/>
                <a:ea typeface="+mj-ea"/>
              </a:rPr>
              <a:t>만기 시 원금 수취</a:t>
            </a:r>
          </a:p>
        </p:txBody>
      </p:sp>
      <p:sp>
        <p:nvSpPr>
          <p:cNvPr id="64" name="모서리가 둥근 직사각형 54">
            <a:extLst>
              <a:ext uri="{FF2B5EF4-FFF2-40B4-BE49-F238E27FC236}">
                <a16:creationId xmlns:a16="http://schemas.microsoft.com/office/drawing/2014/main" id="{A899A7CC-B0B4-4E17-A872-6E23AAFD9142}"/>
              </a:ext>
            </a:extLst>
          </p:cNvPr>
          <p:cNvSpPr/>
          <p:nvPr/>
        </p:nvSpPr>
        <p:spPr>
          <a:xfrm>
            <a:off x="7006590" y="5596890"/>
            <a:ext cx="641985" cy="9017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6881495" y="5309870"/>
            <a:ext cx="1636395" cy="6464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* 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투자금액모집의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미달의 경우 예치금액을 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투자자계좌로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환출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 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7E4944AA-40E3-459E-BD9E-84AA02A64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667" l="2667" r="98667">
                        <a14:foregroundMark x1="46158" y1="7782" x2="48667" y2="6667"/>
                        <a14:foregroundMark x1="88667" y1="68667" x2="91333" y2="62000"/>
                        <a14:foregroundMark x1="13333" y1="78667" x2="17333" y2="91333"/>
                        <a14:foregroundMark x1="7333" y1="70667" x2="30000" y2="84667"/>
                        <a14:foregroundMark x1="19333" y1="78000" x2="14667" y2="94667"/>
                        <a14:foregroundMark x1="12000" y1="78667" x2="2667" y2="99333"/>
                        <a14:foregroundMark x1="18000" y1="76667" x2="14667" y2="97333"/>
                        <a14:foregroundMark x1="45333" y1="9333" x2="45414" y2="8366"/>
                        <a14:foregroundMark x1="87333" y1="65333" x2="98667" y2="62667"/>
                        <a14:foregroundMark x1="48000" y1="30667" x2="48000" y2="62000"/>
                        <a14:foregroundMark x1="39728" y1="18864" x2="32667" y2="58667"/>
                        <a14:foregroundMark x1="56667" y1="34667" x2="42000" y2="78000"/>
                        <a14:foregroundMark x1="54000" y1="36000" x2="46000" y2="68667"/>
                        <a14:foregroundMark x1="30667" y1="78667" x2="15333" y2="99333"/>
                        <a14:foregroundMark x1="51333" y1="9333" x2="46804" y2="7274"/>
                        <a14:foregroundMark x1="45333" y1="10000" x2="44310" y2="9233"/>
                        <a14:foregroundMark x1="44770" y1="8872" x2="46000" y2="11333"/>
                        <a14:foregroundMark x1="44410" y1="9154" x2="45333" y2="10000"/>
                        <a14:backgroundMark x1="2667" y1="48000" x2="5012" y2="49407"/>
                        <a14:backgroundMark x1="80468" y1="4333" x2="76760" y2="6018"/>
                        <a14:backgroundMark x1="81175" y1="4011" x2="81024" y2="4080"/>
                        <a14:backgroundMark x1="82667" y1="3333" x2="82140" y2="3572"/>
                        <a14:backgroundMark x1="81077" y1="17193" x2="81333" y2="17333"/>
                        <a14:backgroundMark x1="76445" y1="14667" x2="78832" y2="15969"/>
                        <a14:backgroundMark x1="91333" y1="10000" x2="91333" y2="10667"/>
                        <a14:backgroundMark x1="91333" y1="7333" x2="91333" y2="10000"/>
                        <a14:backgroundMark x1="13006" y1="43333" x2="14000" y2="43333"/>
                        <a14:backgroundMark x1="8667" y1="41333" x2="8667" y2="41333"/>
                        <a14:backgroundMark x1="20000" y1="28000" x2="20000" y2="28000"/>
                        <a14:backgroundMark x1="40667" y1="10000" x2="27333" y2="2667"/>
                        <a14:backgroundMark x1="42667" y1="10000" x2="35333" y2="2667"/>
                        <a14:backgroundMark x1="39333" y1="6000" x2="43333" y2="10000"/>
                        <a14:backgroundMark x1="10667" y1="41333" x2="10836" y2="42008"/>
                        <a14:backgroundMark x1="88000" y1="15333" x2="90667" y2="13333"/>
                        <a14:backgroundMark x1="90667" y1="13333" x2="86000" y2="16000"/>
                        <a14:backgroundMark x1="82667" y1="14667" x2="82667" y2="14667"/>
                        <a14:backgroundMark x1="82000" y1="14000" x2="82000" y2="14000"/>
                        <a14:backgroundMark x1="89333" y1="13333" x2="86667" y2="16667"/>
                        <a14:backgroundMark x1="6667" y1="36000" x2="12000" y2="45333"/>
                        <a14:backgroundMark x1="9333" y1="42000" x2="8000" y2="47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4565" y="3540125"/>
            <a:ext cx="685165" cy="6851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77B7F35-6E04-4642-B12B-51046809E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600" y="3129915"/>
            <a:ext cx="462280" cy="46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1" name="그룹 2050">
            <a:extLst>
              <a:ext uri="{FF2B5EF4-FFF2-40B4-BE49-F238E27FC236}">
                <a16:creationId xmlns:a16="http://schemas.microsoft.com/office/drawing/2014/main" id="{05713A34-5601-49B2-9DAF-EAC59B59F6AF}"/>
              </a:ext>
            </a:extLst>
          </p:cNvPr>
          <p:cNvGrpSpPr/>
          <p:nvPr/>
        </p:nvGrpSpPr>
        <p:grpSpPr>
          <a:xfrm>
            <a:off x="10372725" y="3448685"/>
            <a:ext cx="889635" cy="815340"/>
            <a:chOff x="10372725" y="3448685"/>
            <a:chExt cx="889635" cy="81534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15649399-0D36-4A68-BAD6-783825BEA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2725" y="3448685"/>
              <a:ext cx="607695" cy="607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C8EFD61-2EFB-47D2-86B1-7BD561BF2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4680" y="3852545"/>
              <a:ext cx="412115" cy="412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6">
              <a:extLst>
                <a:ext uri="{FF2B5EF4-FFF2-40B4-BE49-F238E27FC236}">
                  <a16:creationId xmlns:a16="http://schemas.microsoft.com/office/drawing/2014/main" id="{ED8DE19B-DD44-4FE4-98AA-007F4FF6E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0245" y="3775710"/>
              <a:ext cx="412115" cy="412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>
            <a:off x="5226050" y="6434455"/>
            <a:ext cx="2480310" cy="338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[ P2P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금융 누적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대출액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]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직사각형 33"/>
          <p:cNvSpPr>
            <a:spLocks/>
          </p:cNvSpPr>
          <p:nvPr/>
        </p:nvSpPr>
        <p:spPr>
          <a:xfrm>
            <a:off x="583565" y="581660"/>
            <a:ext cx="1784985" cy="46101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dirty="0">
                <a:solidFill>
                  <a:srgbClr val="2F5597"/>
                </a:solidFill>
                <a:latin typeface="AppleSDGothicNeoB00" panose="02000503000000000000" charset="-127"/>
                <a:ea typeface="AppleSDGothicNeoB00" panose="02000503000000000000" charset="-127"/>
                <a:cs typeface="AppleSDGothicNeoB00" panose="02000503000000000000" charset="-127"/>
              </a:rPr>
              <a:t>P2P시장조사</a:t>
            </a:r>
            <a:endParaRPr lang="ko-KR" altLang="en-US" sz="2400" dirty="0">
              <a:solidFill>
                <a:srgbClr val="2F5597"/>
              </a:solidFill>
              <a:latin typeface="AppleSDGothicNeoB00" panose="02000503000000000000" charset="-127"/>
              <a:ea typeface="AppleSDGothicNeoB00" panose="02000503000000000000" charset="-127"/>
              <a:cs typeface="AppleSDGothicNeoB00" panose="02000503000000000000" charset="-127"/>
            </a:endParaRPr>
          </a:p>
        </p:txBody>
      </p:sp>
      <p:sp>
        <p:nvSpPr>
          <p:cNvPr id="35" name="직사각형 34"/>
          <p:cNvSpPr>
            <a:spLocks/>
          </p:cNvSpPr>
          <p:nvPr/>
        </p:nvSpPr>
        <p:spPr>
          <a:xfrm>
            <a:off x="-24765" y="485775"/>
            <a:ext cx="516255" cy="988695"/>
          </a:xfrm>
          <a:prstGeom prst="rect">
            <a:avLst/>
          </a:prstGeom>
          <a:solidFill>
            <a:srgbClr val="2F55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AppleSDGothicNeoL00" charset="0"/>
              <a:cs typeface="+mn-cs"/>
            </a:endParaRPr>
          </a:p>
        </p:txBody>
      </p:sp>
      <p:sp>
        <p:nvSpPr>
          <p:cNvPr id="36" name="직사각형 35"/>
          <p:cNvSpPr>
            <a:spLocks/>
          </p:cNvSpPr>
          <p:nvPr/>
        </p:nvSpPr>
        <p:spPr>
          <a:xfrm>
            <a:off x="-40640" y="589915"/>
            <a:ext cx="525145" cy="46228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NanumBarunGothic UltraLight" charset="0"/>
                <a:ea typeface="NanumBarunGothic UltraLight" charset="0"/>
              </a:rPr>
              <a:t>03</a:t>
            </a:r>
            <a:endParaRPr lang="ko-KR" altLang="en-US" sz="2400">
              <a:solidFill>
                <a:schemeClr val="bg1"/>
              </a:solidFill>
              <a:latin typeface="NanumBarunGothic UltraLight" charset="0"/>
              <a:ea typeface="NanumBarunGothic UltraLight" charset="0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071735" y="6311900"/>
            <a:ext cx="448945" cy="441960"/>
          </a:xfrm>
          <a:prstGeom prst="rect">
            <a:avLst/>
          </a:prstGeom>
          <a:noFill/>
        </p:spPr>
      </p:pic>
      <p:sp>
        <p:nvSpPr>
          <p:cNvPr id="43" name="텍스트 상자 42"/>
          <p:cNvSpPr txBox="1">
            <a:spLocks/>
          </p:cNvSpPr>
          <p:nvPr/>
        </p:nvSpPr>
        <p:spPr>
          <a:xfrm>
            <a:off x="10520045" y="6260465"/>
            <a:ext cx="1833245" cy="371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AppleSDGothicNeoEB00" charset="0"/>
                <a:ea typeface="AppleSDGothicNeoEB00" charset="0"/>
              </a:rPr>
              <a:t>FundingTalk</a:t>
            </a:r>
            <a:endParaRPr lang="ko-KR" altLang="en-US" sz="1800" b="0">
              <a:latin typeface="AppleSDGothicNeoEB00" charset="0"/>
              <a:ea typeface="AppleSDGothicNeoEB00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10520045" y="6519545"/>
            <a:ext cx="1441450" cy="263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>
                <a:latin typeface="AppleSDGothicNeoM00" charset="0"/>
                <a:ea typeface="AppleSDGothicNeoM00" charset="0"/>
              </a:rPr>
              <a:t>모두를 생각하다, 펀딩톡</a:t>
            </a:r>
            <a:endParaRPr lang="ko-KR" altLang="en-US" sz="1050">
              <a:latin typeface="AppleSDGothicNeoM00" charset="0"/>
              <a:ea typeface="AppleSDGothicNeoM00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E1D568-C71E-43A7-8339-6A82FE1F0EE4}"/>
              </a:ext>
            </a:extLst>
          </p:cNvPr>
          <p:cNvSpPr>
            <a:spLocks/>
          </p:cNvSpPr>
          <p:nvPr/>
        </p:nvSpPr>
        <p:spPr>
          <a:xfrm>
            <a:off x="-283845" y="6581140"/>
            <a:ext cx="1794510" cy="2768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charset="0"/>
                <a:ea typeface="AppleSDGothicNeoM00" charset="0"/>
              </a:rPr>
              <a:t>출처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charset="0"/>
                <a:ea typeface="AppleSDGothicNeoM00" charset="0"/>
              </a:rPr>
              <a:t>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charset="0"/>
                <a:ea typeface="AppleSDGothicNeoM00" charset="0"/>
              </a:rPr>
              <a:t>금융위원회</a:t>
            </a:r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81DDEA2-96A6-45CA-863F-F7C22C10C39A}"/>
              </a:ext>
            </a:extLst>
          </p:cNvPr>
          <p:cNvSpPr/>
          <p:nvPr/>
        </p:nvSpPr>
        <p:spPr>
          <a:xfrm>
            <a:off x="6282055" y="-4733925"/>
            <a:ext cx="2812415" cy="2731770"/>
          </a:xfrm>
          <a:prstGeom prst="flowChartConnector">
            <a:avLst/>
          </a:prstGeom>
          <a:solidFill>
            <a:srgbClr val="2F5597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FB7C99DB-A0E2-4B13-A639-D7C392254D3A}"/>
              </a:ext>
            </a:extLst>
          </p:cNvPr>
          <p:cNvSpPr/>
          <p:nvPr/>
        </p:nvSpPr>
        <p:spPr>
          <a:xfrm>
            <a:off x="13934440" y="-956945"/>
            <a:ext cx="4274820" cy="4154170"/>
          </a:xfrm>
          <a:prstGeom prst="flowChartConnector">
            <a:avLst/>
          </a:prstGeom>
          <a:solidFill>
            <a:srgbClr val="2F5597">
              <a:alpha val="6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3961765" y="5942965"/>
            <a:ext cx="918210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2016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년 </a:t>
            </a:r>
          </a:p>
        </p:txBody>
      </p:sp>
      <p:sp>
        <p:nvSpPr>
          <p:cNvPr id="12" name="직사각형 11"/>
          <p:cNvSpPr>
            <a:spLocks/>
          </p:cNvSpPr>
          <p:nvPr/>
        </p:nvSpPr>
        <p:spPr>
          <a:xfrm>
            <a:off x="5826125" y="5942965"/>
            <a:ext cx="90360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2017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년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232D20-A65F-4970-9F89-A6333975785E}"/>
              </a:ext>
            </a:extLst>
          </p:cNvPr>
          <p:cNvSpPr/>
          <p:nvPr/>
        </p:nvSpPr>
        <p:spPr>
          <a:xfrm>
            <a:off x="-6828155" y="-2077085"/>
            <a:ext cx="6667500" cy="6740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영국정부가 중소기업 금융지원 강화를 목적으로 설립한 영국기업은행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(BBB)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2013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월부터 현재까지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P2P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금융기업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펀딩써클이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 취급하는 대출에 총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6500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만 파운드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한화 약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2430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억원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를 투자하는 등 중금리대출을 활성화시키고 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. </a:t>
            </a: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미국의 금융산업 컨설팅 회사인 그리니치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어소시에이츠가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2018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월에 발표한 보고서에 따르면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74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개 기관 투자자 대상 조사에서 이들 중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21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개 기관이 이미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P2P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대출에 투자하고 있다고 응답한 것으로 나타났다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. </a:t>
            </a: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이미 투자한 응답자의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43%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가 개인 및 소상공인 신용대출 전략의 일환으로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P2P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금융에 투자했다고 밝혔다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.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SDGothicNeoM00" charset="0"/>
              <a:ea typeface="AppleSDGothicNeoM00" charset="0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국내에서도 정부기관의 정책자금이나 연기금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공제회의 자금이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P2P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금융으로 투입될 수 있다는 연구 발표가 있었다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.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SDGothicNeoM00" charset="0"/>
              <a:ea typeface="AppleSDGothicNeoM00" charset="0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영국기업은행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(BBB)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펀딩써클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 협업 사례와 같이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P2P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대출자가 투자하는 소상공인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중소기업에 대해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중소벤처기업진흥공단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기술보증기금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신용보증기금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, KDB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산업은행 등이 일정 비율로 대응 투자하는 모델이 가능하다는 것이다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.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SDGothicNeoM00" charset="0"/>
              <a:ea typeface="AppleSDGothicNeoM00" charset="0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또한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노란우산공제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중소기업공제 등 공제회가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P2P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대출의 투자자로 참여한다면 소상공인과 중소기업의 자금으로 소상공인과 중소기업에 자금을 공급하는 사회적 선순환 구조가 만들어 질 수 있다고 내다봤다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중소기업연구원은 지난해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월 국회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임팩트금융포럼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 세미나에서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"P2P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는 정책 금융에 의존하지 않고 민간에서 자금이 공급돼 중소기업 자금 조달의 대안이 될 수 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"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고 밝혔다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.</a:t>
            </a:r>
            <a:endParaRPr lang="ko-KR" altLang="en-US" dirty="0"/>
          </a:p>
        </p:txBody>
      </p:sp>
      <p:graphicFrame>
        <p:nvGraphicFramePr>
          <p:cNvPr id="48" name="차트 47">
            <a:extLst>
              <a:ext uri="{FF2B5EF4-FFF2-40B4-BE49-F238E27FC236}">
                <a16:creationId xmlns:a16="http://schemas.microsoft.com/office/drawing/2014/main" id="{5E9EFB85-53F1-40AD-9489-55D5A0AB2DAA}"/>
              </a:ext>
            </a:extLst>
          </p:cNvPr>
          <p:cNvGraphicFramePr/>
          <p:nvPr/>
        </p:nvGraphicFramePr>
        <p:xfrm>
          <a:off x="10111207" y="-4154160"/>
          <a:ext cx="4560500" cy="4154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3D1F0AE8-24B9-4714-9DAD-BBC66CAED41A}"/>
              </a:ext>
            </a:extLst>
          </p:cNvPr>
          <p:cNvSpPr txBox="1"/>
          <p:nvPr/>
        </p:nvSpPr>
        <p:spPr>
          <a:xfrm>
            <a:off x="12523470" y="4138930"/>
            <a:ext cx="426085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P2p</a:t>
            </a:r>
            <a:r>
              <a:rPr lang="ko-KR" altLang="en-US" dirty="0"/>
              <a:t>시장 커지고 </a:t>
            </a:r>
            <a:r>
              <a:rPr lang="ko-KR" altLang="en-US" dirty="0" err="1"/>
              <a:t>있따</a:t>
            </a:r>
            <a:endParaRPr lang="en-US" altLang="ko-KR" dirty="0"/>
          </a:p>
          <a:p>
            <a:r>
              <a:rPr lang="en-US" altLang="ko-KR" dirty="0"/>
              <a:t>2 p2p</a:t>
            </a:r>
            <a:r>
              <a:rPr lang="ko-KR" altLang="en-US" dirty="0"/>
              <a:t>가 </a:t>
            </a:r>
            <a:r>
              <a:rPr lang="ko-KR" altLang="en-US" dirty="0" err="1"/>
              <a:t>중금리</a:t>
            </a:r>
            <a:r>
              <a:rPr lang="ko-KR" altLang="en-US" dirty="0"/>
              <a:t> 선도하는 산업이 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화살표: 아래쪽 1"/>
          <p:cNvSpPr>
            <a:spLocks/>
          </p:cNvSpPr>
          <p:nvPr/>
        </p:nvSpPr>
        <p:spPr>
          <a:xfrm rot="10800000">
            <a:off x="3534410" y="4688840"/>
            <a:ext cx="1692275" cy="1052830"/>
          </a:xfrm>
          <a:prstGeom prst="downArrow">
            <a:avLst/>
          </a:prstGeom>
          <a:solidFill>
            <a:srgbClr val="2F5597"/>
          </a:solidFill>
          <a:ln w="0">
            <a:noFill/>
            <a:prstDash/>
          </a:ln>
          <a:effectLst>
            <a:glow rad="101600">
              <a:schemeClr val="accent3">
                <a:satMod val="175000"/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AppleSDGothicNeoL00" charset="0"/>
              <a:cs typeface="+mn-cs"/>
            </a:endParaRPr>
          </a:p>
        </p:txBody>
      </p:sp>
      <p:sp>
        <p:nvSpPr>
          <p:cNvPr id="20" name="화살표: 아래쪽 19"/>
          <p:cNvSpPr>
            <a:spLocks/>
          </p:cNvSpPr>
          <p:nvPr/>
        </p:nvSpPr>
        <p:spPr>
          <a:xfrm rot="10800000">
            <a:off x="5419725" y="3670300"/>
            <a:ext cx="1692275" cy="2082164"/>
          </a:xfrm>
          <a:prstGeom prst="downArrow">
            <a:avLst/>
          </a:prstGeom>
          <a:solidFill>
            <a:srgbClr val="2F5597"/>
          </a:solidFill>
          <a:ln w="0">
            <a:noFill/>
            <a:prstDash/>
          </a:ln>
          <a:effectLst>
            <a:glow rad="101600">
              <a:schemeClr val="accent3">
                <a:satMod val="175000"/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AppleSDGothicNeoL00" charset="0"/>
              <a:cs typeface="+mn-cs"/>
            </a:endParaRPr>
          </a:p>
        </p:txBody>
      </p:sp>
      <p:sp>
        <p:nvSpPr>
          <p:cNvPr id="28" name="직사각형 27"/>
          <p:cNvSpPr>
            <a:spLocks/>
          </p:cNvSpPr>
          <p:nvPr/>
        </p:nvSpPr>
        <p:spPr>
          <a:xfrm>
            <a:off x="5518785" y="4724400"/>
            <a:ext cx="1531620" cy="370205"/>
          </a:xfrm>
          <a:prstGeom prst="rect">
            <a:avLst/>
          </a:prstGeom>
          <a:solidFill>
            <a:srgbClr val="FFFFFF">
              <a:alpha val="42782"/>
            </a:srgbClr>
          </a:solidFill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AppleSDGothicNeoM00" charset="0"/>
                <a:ea typeface="AppleSDGothicNeoM00" charset="0"/>
              </a:rPr>
              <a:t>2</a:t>
            </a:r>
            <a:r>
              <a:rPr lang="ko-KR" altLang="en-US" sz="1800">
                <a:latin typeface="AppleSDGothicNeoM00" charset="0"/>
                <a:ea typeface="AppleSDGothicNeoM00" charset="0"/>
              </a:rPr>
              <a:t>조 </a:t>
            </a:r>
            <a:r>
              <a:rPr lang="en-US" altLang="ko-KR" sz="1800">
                <a:latin typeface="AppleSDGothicNeoM00" charset="0"/>
                <a:ea typeface="AppleSDGothicNeoM00" charset="0"/>
              </a:rPr>
              <a:t>3000</a:t>
            </a:r>
            <a:r>
              <a:rPr lang="ko-KR" altLang="en-US" sz="1800">
                <a:latin typeface="AppleSDGothicNeoM00" charset="0"/>
                <a:ea typeface="AppleSDGothicNeoM00" charset="0"/>
              </a:rPr>
              <a:t>억원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3AEBA03-BD39-4F58-93F0-CC4C6FC0CBE4}"/>
              </a:ext>
            </a:extLst>
          </p:cNvPr>
          <p:cNvSpPr/>
          <p:nvPr/>
        </p:nvSpPr>
        <p:spPr>
          <a:xfrm>
            <a:off x="3857625" y="5116195"/>
            <a:ext cx="1143635" cy="368935"/>
          </a:xfrm>
          <a:prstGeom prst="rect">
            <a:avLst/>
          </a:prstGeom>
          <a:solidFill>
            <a:srgbClr val="FFFFFF">
              <a:alpha val="43137"/>
            </a:srgbClr>
          </a:solidFill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AppleSDGothicNeoM00" charset="0"/>
                <a:ea typeface="AppleSDGothicNeoM00" charset="0"/>
              </a:rPr>
              <a:t>6,289</a:t>
            </a:r>
            <a:r>
              <a:rPr lang="ko-KR" altLang="en-US" sz="1800">
                <a:latin typeface="AppleSDGothicNeoM00" charset="0"/>
                <a:ea typeface="AppleSDGothicNeoM00" charset="0"/>
              </a:rPr>
              <a:t>억원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971EA713-E837-4F23-9B49-FE5CE34CB463}"/>
              </a:ext>
            </a:extLst>
          </p:cNvPr>
          <p:cNvSpPr/>
          <p:nvPr/>
        </p:nvSpPr>
        <p:spPr>
          <a:xfrm rot="10800000">
            <a:off x="7118350" y="709930"/>
            <a:ext cx="1691640" cy="5031105"/>
          </a:xfrm>
          <a:prstGeom prst="downArrow">
            <a:avLst>
              <a:gd name="adj1" fmla="val 50000"/>
              <a:gd name="adj2" fmla="val 58108"/>
            </a:avLst>
          </a:prstGeom>
          <a:solidFill>
            <a:schemeClr val="accent1">
              <a:lumMod val="50000"/>
            </a:schemeClr>
          </a:solidFill>
          <a:ln>
            <a:noFill/>
            <a:prstDash val="dash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5DAF71-96B7-4353-80FC-DDD9952FAFBB}"/>
              </a:ext>
            </a:extLst>
          </p:cNvPr>
          <p:cNvSpPr/>
          <p:nvPr/>
        </p:nvSpPr>
        <p:spPr>
          <a:xfrm>
            <a:off x="7145655" y="5922010"/>
            <a:ext cx="1895474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2019년 </a:t>
            </a: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6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</a:rPr>
              <a:t>월말 기준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3A3C45-E59B-467C-BED7-EC2A46A5FD09}"/>
              </a:ext>
            </a:extLst>
          </p:cNvPr>
          <p:cNvSpPr/>
          <p:nvPr/>
        </p:nvSpPr>
        <p:spPr>
          <a:xfrm>
            <a:off x="7296785" y="2127250"/>
            <a:ext cx="1536065" cy="369570"/>
          </a:xfrm>
          <a:prstGeom prst="rect">
            <a:avLst/>
          </a:prstGeom>
          <a:solidFill>
            <a:srgbClr val="FFFFFF">
              <a:alpha val="43137"/>
            </a:srgb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AppleSDGothicNeoM00" charset="0"/>
                <a:ea typeface="AppleSDGothicNeoM00" charset="0"/>
              </a:rPr>
              <a:t>6</a:t>
            </a:r>
            <a:r>
              <a:rPr lang="ko-KR" altLang="en-US" dirty="0">
                <a:latin typeface="AppleSDGothicNeoM00" charset="0"/>
                <a:ea typeface="AppleSDGothicNeoM00" charset="0"/>
              </a:rPr>
              <a:t>조 </a:t>
            </a:r>
            <a:r>
              <a:rPr lang="en-US" altLang="ko-KR" dirty="0">
                <a:latin typeface="AppleSDGothicNeoM00" charset="0"/>
                <a:ea typeface="AppleSDGothicNeoM00" charset="0"/>
              </a:rPr>
              <a:t>2000</a:t>
            </a:r>
            <a:r>
              <a:rPr lang="ko-KR" altLang="en-US" dirty="0">
                <a:latin typeface="AppleSDGothicNeoM00" charset="0"/>
                <a:ea typeface="AppleSDGothicNeoM00" charset="0"/>
              </a:rPr>
              <a:t>억원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B2012C6-366E-4D99-AF20-3899F104F9C4}"/>
              </a:ext>
            </a:extLst>
          </p:cNvPr>
          <p:cNvGrpSpPr/>
          <p:nvPr/>
        </p:nvGrpSpPr>
        <p:grpSpPr>
          <a:xfrm>
            <a:off x="4107815" y="251460"/>
            <a:ext cx="3498850" cy="4057015"/>
            <a:chOff x="4358640" y="485775"/>
            <a:chExt cx="3498850" cy="40570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직선 연결선 5"/>
            <p:cNvCxnSpPr/>
            <p:nvPr/>
          </p:nvCxnSpPr>
          <p:spPr>
            <a:xfrm flipV="1">
              <a:off x="4358640" y="3401060"/>
              <a:ext cx="1899920" cy="1142365"/>
            </a:xfrm>
            <a:prstGeom prst="line">
              <a:avLst/>
            </a:prstGeom>
            <a:ln w="6350" cap="flat" cmpd="sng">
              <a:solidFill>
                <a:srgbClr val="C000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 flipV="1">
              <a:off x="6257925" y="485775"/>
              <a:ext cx="1600200" cy="2922270"/>
            </a:xfrm>
            <a:prstGeom prst="straightConnector1">
              <a:avLst/>
            </a:prstGeom>
            <a:ln w="6350" cap="flat" cmpd="sng">
              <a:solidFill>
                <a:srgbClr val="C00000">
                  <a:alpha val="100000"/>
                </a:srgb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D0E10E-1780-4E6F-B348-072C80443699}"/>
              </a:ext>
            </a:extLst>
          </p:cNvPr>
          <p:cNvSpPr txBox="1"/>
          <p:nvPr/>
        </p:nvSpPr>
        <p:spPr>
          <a:xfrm>
            <a:off x="614045" y="1042670"/>
            <a:ext cx="1529715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- P2P</a:t>
            </a:r>
            <a:r>
              <a:rPr lang="ko-KR" altLang="en-US" sz="1400" dirty="0">
                <a:latin typeface="+mn-ea"/>
              </a:rPr>
              <a:t>금융시장규모</a:t>
            </a:r>
          </a:p>
        </p:txBody>
      </p:sp>
    </p:spTree>
    <p:extLst>
      <p:ext uri="{BB962C8B-B14F-4D97-AF65-F5344CB8AC3E}">
        <p14:creationId xmlns:p14="http://schemas.microsoft.com/office/powerpoint/2010/main" val="2273295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54">
            <a:extLst>
              <a:ext uri="{FF2B5EF4-FFF2-40B4-BE49-F238E27FC236}">
                <a16:creationId xmlns:a16="http://schemas.microsoft.com/office/drawing/2014/main" id="{9B212765-1E53-464C-972E-987FEC95785E}"/>
              </a:ext>
            </a:extLst>
          </p:cNvPr>
          <p:cNvSpPr/>
          <p:nvPr/>
        </p:nvSpPr>
        <p:spPr>
          <a:xfrm>
            <a:off x="8815705" y="4693920"/>
            <a:ext cx="2865755" cy="12128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모서리가 둥근 직사각형 54"/>
          <p:cNvSpPr>
            <a:spLocks/>
          </p:cNvSpPr>
          <p:nvPr/>
        </p:nvSpPr>
        <p:spPr>
          <a:xfrm>
            <a:off x="2202815" y="2264410"/>
            <a:ext cx="1149985" cy="28765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AppleSDGothicNeoL00" charset="0"/>
              <a:cs typeface="+mn-cs"/>
            </a:endParaRPr>
          </a:p>
        </p:txBody>
      </p:sp>
      <p:sp>
        <p:nvSpPr>
          <p:cNvPr id="34" name="직사각형 33"/>
          <p:cNvSpPr>
            <a:spLocks/>
          </p:cNvSpPr>
          <p:nvPr/>
        </p:nvSpPr>
        <p:spPr>
          <a:xfrm>
            <a:off x="583565" y="581660"/>
            <a:ext cx="2845435" cy="46164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dirty="0" err="1">
                <a:solidFill>
                  <a:srgbClr val="2F5597"/>
                </a:solidFill>
                <a:latin typeface="AppleSDGothicNeoB00" panose="02000503000000000000" charset="-127"/>
                <a:ea typeface="AppleSDGothicNeoB00" panose="02000503000000000000" charset="-127"/>
                <a:cs typeface="AppleSDGothicNeoB00" panose="02000503000000000000" charset="-127"/>
              </a:rPr>
              <a:t>미래수익예상모델구조</a:t>
            </a:r>
            <a:endParaRPr lang="ko-KR" altLang="en-US" sz="2400" dirty="0">
              <a:solidFill>
                <a:srgbClr val="2F5597"/>
              </a:solidFill>
              <a:latin typeface="AppleSDGothicNeoB00" panose="02000503000000000000" charset="-127"/>
              <a:ea typeface="AppleSDGothicNeoB00" panose="02000503000000000000" charset="-127"/>
              <a:cs typeface="AppleSDGothicNeoB00" panose="02000503000000000000" charset="-127"/>
            </a:endParaRPr>
          </a:p>
        </p:txBody>
      </p:sp>
      <p:sp>
        <p:nvSpPr>
          <p:cNvPr id="35" name="직사각형 34"/>
          <p:cNvSpPr>
            <a:spLocks/>
          </p:cNvSpPr>
          <p:nvPr/>
        </p:nvSpPr>
        <p:spPr>
          <a:xfrm>
            <a:off x="-24765" y="485775"/>
            <a:ext cx="516255" cy="988695"/>
          </a:xfrm>
          <a:prstGeom prst="rect">
            <a:avLst/>
          </a:prstGeom>
          <a:solidFill>
            <a:srgbClr val="2F55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AppleSDGothicNeoL00" charset="0"/>
              <a:cs typeface="+mn-cs"/>
            </a:endParaRPr>
          </a:p>
        </p:txBody>
      </p:sp>
      <p:sp>
        <p:nvSpPr>
          <p:cNvPr id="36" name="직사각형 35"/>
          <p:cNvSpPr>
            <a:spLocks/>
          </p:cNvSpPr>
          <p:nvPr/>
        </p:nvSpPr>
        <p:spPr>
          <a:xfrm>
            <a:off x="-40640" y="589915"/>
            <a:ext cx="542290" cy="46164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AppleSDGothicNeoL00" panose="02000503000000000000" charset="-127"/>
                <a:ea typeface="AppleSDGothicNeoL00" panose="02000503000000000000" charset="-127"/>
                <a:cs typeface="AppleSDGothicNeoL00" panose="02000503000000000000" charset="-127"/>
              </a:rPr>
              <a:t>03</a:t>
            </a:r>
            <a:endParaRPr lang="ko-KR" altLang="en-US" sz="2400">
              <a:solidFill>
                <a:schemeClr val="bg1"/>
              </a:solidFill>
              <a:latin typeface="AppleSDGothicNeoL00" panose="02000503000000000000" charset="-127"/>
              <a:ea typeface="AppleSDGothicNeoL00" panose="02000503000000000000" charset="-127"/>
              <a:cs typeface="AppleSDGothicNeoL00" panose="0200050300000000000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071735" y="6311900"/>
            <a:ext cx="448945" cy="441960"/>
          </a:xfrm>
          <a:prstGeom prst="rect">
            <a:avLst/>
          </a:prstGeom>
          <a:noFill/>
        </p:spPr>
      </p:pic>
      <p:sp>
        <p:nvSpPr>
          <p:cNvPr id="43" name="텍스트 상자 42"/>
          <p:cNvSpPr txBox="1">
            <a:spLocks/>
          </p:cNvSpPr>
          <p:nvPr/>
        </p:nvSpPr>
        <p:spPr>
          <a:xfrm>
            <a:off x="10520045" y="6260465"/>
            <a:ext cx="1833245" cy="371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AppleSDGothicNeoEB00" charset="0"/>
                <a:ea typeface="AppleSDGothicNeoEB00" charset="0"/>
              </a:rPr>
              <a:t>FundingTalk</a:t>
            </a:r>
            <a:endParaRPr lang="ko-KR" altLang="en-US" sz="1800" b="0">
              <a:latin typeface="AppleSDGothicNeoEB00" charset="0"/>
              <a:ea typeface="AppleSDGothicNeoEB00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10520045" y="6519545"/>
            <a:ext cx="1441450" cy="263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>
                <a:latin typeface="AppleSDGothicNeoM00" charset="0"/>
                <a:ea typeface="AppleSDGothicNeoM00" charset="0"/>
              </a:rPr>
              <a:t>모두를 생각하다, 펀딩톡</a:t>
            </a:r>
            <a:endParaRPr lang="ko-KR" altLang="en-US" sz="1050">
              <a:latin typeface="AppleSDGothicNeoM00" charset="0"/>
              <a:ea typeface="AppleSDGothicNeoM00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>
            <a:off x="7673975" y="2264410"/>
            <a:ext cx="3938904" cy="12534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latin typeface="AppleSDGothicNeoL00" charset="0"/>
                <a:ea typeface="AppleSDGothicNeoL00" charset="0"/>
                <a:cs typeface="AppleSDGothicNeoL00" charset="0"/>
              </a:rPr>
              <a:t>대출자의 대출에</a:t>
            </a:r>
            <a:r>
              <a:rPr lang="en-US" sz="1600">
                <a:latin typeface="AppleSDGothicNeoL00" charset="0"/>
                <a:ea typeface="AppleSDGothicNeoL00" charset="0"/>
                <a:cs typeface="AppleSDGothicNeoL00" charset="0"/>
              </a:rPr>
              <a:t> </a:t>
            </a:r>
            <a:r>
              <a:rPr sz="1600">
                <a:latin typeface="AppleSDGothicNeoL00" charset="0"/>
                <a:ea typeface="AppleSDGothicNeoL00" charset="0"/>
                <a:cs typeface="AppleSDGothicNeoL00" charset="0"/>
              </a:rPr>
              <a:t>대한 니즈는 증가하는 추세나 온투법 제정으로 </a:t>
            </a:r>
            <a:endParaRPr lang="ko-KR" altLang="en-US" sz="1600">
              <a:latin typeface="AppleSDGothicNeoL00" charset="0"/>
              <a:ea typeface="AppleSDGothicNeoL00" charset="0"/>
              <a:cs typeface="AppleSDGothicNeoL00" charset="0"/>
            </a:endParaRPr>
          </a:p>
          <a:p>
            <a:pPr marL="0" indent="0" algn="ctr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latin typeface="AppleSDGothicNeoL00" charset="0"/>
                <a:ea typeface="AppleSDGothicNeoL00" charset="0"/>
                <a:cs typeface="AppleSDGothicNeoL00" charset="0"/>
              </a:rPr>
              <a:t>개인투자자 투자가능한도 감소</a:t>
            </a:r>
            <a:endParaRPr lang="ko-KR" altLang="en-US" sz="1600">
              <a:latin typeface="AppleSDGothicNeoL00" charset="0"/>
              <a:ea typeface="AppleSDGothicNeoL00" charset="0"/>
              <a:cs typeface="AppleSDGothicNeoL00" charset="0"/>
            </a:endParaRPr>
          </a:p>
          <a:p>
            <a:pPr marL="0" indent="0" algn="ctr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latin typeface="AppleSDGothicNeoL00" charset="0"/>
                <a:ea typeface="AppleSDGothicNeoL00" charset="0"/>
                <a:cs typeface="나눔고딕" charset="0"/>
              </a:rPr>
              <a:t>(플랫폼 당 1000만원 </a:t>
            </a:r>
            <a:r>
              <a:rPr sz="1000">
                <a:latin typeface="Arial" charset="0"/>
                <a:ea typeface="AppleSDGothicNeoL00" charset="0"/>
                <a:cs typeface="나눔고딕" charset="0"/>
              </a:rPr>
              <a:t>→500만원)</a:t>
            </a:r>
            <a:endParaRPr lang="ko-KR" altLang="en-US" sz="1000">
              <a:latin typeface="AppleSDGothicNeoL00" charset="0"/>
              <a:ea typeface="AppleSDGothicNeoL00" charset="0"/>
              <a:cs typeface="나눔고딕" charset="0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E6A862E9-CFE0-5E4C-8B6C-6B53FC4AFFAF}"/>
              </a:ext>
            </a:extLst>
          </p:cNvPr>
          <p:cNvGraphicFramePr/>
          <p:nvPr/>
        </p:nvGraphicFramePr>
        <p:xfrm>
          <a:off x="187108" y="2704274"/>
          <a:ext cx="5299294" cy="3662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7" name="직선 연결선[R] 46"/>
          <p:cNvCxnSpPr/>
          <p:nvPr/>
        </p:nvCxnSpPr>
        <p:spPr>
          <a:xfrm flipH="1">
            <a:off x="3891280" y="1845310"/>
            <a:ext cx="397510" cy="1104900"/>
          </a:xfrm>
          <a:prstGeom prst="line">
            <a:avLst/>
          </a:prstGeom>
          <a:ln w="12700" cap="flat" cmpd="sng">
            <a:solidFill>
              <a:srgbClr val="FE39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4271645" y="1845310"/>
            <a:ext cx="394335" cy="1905"/>
          </a:xfrm>
          <a:prstGeom prst="line">
            <a:avLst/>
          </a:prstGeom>
          <a:ln w="12700" cap="flat" cmpd="sng">
            <a:solidFill>
              <a:srgbClr val="FE39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>
            <a:spLocks/>
          </p:cNvSpPr>
          <p:nvPr/>
        </p:nvSpPr>
        <p:spPr>
          <a:xfrm>
            <a:off x="4602480" y="1669415"/>
            <a:ext cx="4200525" cy="33909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rgbClr val="000000"/>
                </a:solidFill>
                <a:latin typeface="Arial" charset="0"/>
                <a:ea typeface="AppleSDGothicNeoM00" charset="0"/>
              </a:rPr>
              <a:t>(</a:t>
            </a:r>
            <a:r>
              <a:rPr lang="ko-KR" altLang="en-US" sz="16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가정</a:t>
            </a:r>
            <a:r>
              <a:rPr lang="en-US" altLang="ko-KR" sz="16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)</a:t>
            </a:r>
            <a:r>
              <a:rPr lang="ko-KR" altLang="en-US" sz="16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플랫폼이용료 </a:t>
            </a:r>
            <a:r>
              <a:rPr lang="en-US" altLang="ko-KR" sz="16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:</a:t>
            </a:r>
            <a:r>
              <a:rPr lang="ko-KR" altLang="en-US" sz="16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 </a:t>
            </a:r>
            <a:r>
              <a:rPr lang="en-US" altLang="ko-KR" sz="1600" b="1">
                <a:solidFill>
                  <a:srgbClr val="000000"/>
                </a:solidFill>
                <a:latin typeface="Arial" charset="0"/>
                <a:ea typeface="AppleSDGothicNeoM00" charset="0"/>
              </a:rPr>
              <a:t>2.45%</a:t>
            </a:r>
            <a:r>
              <a:rPr sz="1200" b="0">
                <a:solidFill>
                  <a:srgbClr val="000000"/>
                </a:solidFill>
                <a:latin typeface="Arial" charset="0"/>
                <a:ea typeface="Arial" charset="0"/>
                <a:cs typeface="+mn-cs"/>
              </a:rPr>
              <a:t>(대출자)</a:t>
            </a:r>
            <a:r>
              <a:rPr lang="en-US" altLang="ko-KR" sz="1600" b="1">
                <a:solidFill>
                  <a:srgbClr val="000000"/>
                </a:solidFill>
                <a:latin typeface="Arial" charset="0"/>
                <a:ea typeface="AppleSDGothicNeoM00" charset="0"/>
              </a:rPr>
              <a:t> + 1.2%</a:t>
            </a:r>
            <a:r>
              <a:rPr sz="1200" b="0">
                <a:solidFill>
                  <a:srgbClr val="000000"/>
                </a:solidFill>
                <a:latin typeface="Arial" charset="0"/>
                <a:ea typeface="Arial" charset="0"/>
                <a:cs typeface="+mn-cs"/>
              </a:rPr>
              <a:t>(투자자)</a:t>
            </a:r>
            <a:endParaRPr lang="ko-KR" altLang="en-US" sz="1200" b="0">
              <a:solidFill>
                <a:srgbClr val="000000"/>
              </a:solidFill>
              <a:latin typeface="Arial" charset="0"/>
              <a:ea typeface="Arial" charset="0"/>
              <a:cs typeface="+mn-cs"/>
            </a:endParaRP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2291080" y="4385310"/>
            <a:ext cx="1032510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총 </a:t>
            </a:r>
            <a:r>
              <a:rPr lang="ko-KR" altLang="en-US" sz="1800" dirty="0" err="1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대출액</a:t>
            </a:r>
            <a:endParaRPr lang="ko-KR" altLang="en-US" sz="1800" dirty="0">
              <a:solidFill>
                <a:srgbClr val="000000"/>
              </a:solidFill>
              <a:latin typeface="AppleSDGothicNeoM00" charset="0"/>
              <a:ea typeface="AppleSDGothicNeoM00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4502347-7A5E-CB43-BEF0-5C0BBBD98A58}"/>
              </a:ext>
            </a:extLst>
          </p:cNvPr>
          <p:cNvSpPr/>
          <p:nvPr/>
        </p:nvSpPr>
        <p:spPr>
          <a:xfrm>
            <a:off x="4008755" y="3160395"/>
            <a:ext cx="3195320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가정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공인중개사 </a:t>
            </a:r>
            <a:r>
              <a:rPr lang="ko-KR" altLang="en-US" sz="1400" dirty="0" err="1">
                <a:solidFill>
                  <a:srgbClr val="000000"/>
                </a:solidFill>
                <a:latin typeface="+mj-ea"/>
                <a:ea typeface="+mj-ea"/>
              </a:rPr>
              <a:t>협업비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: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0.8%(</a:t>
            </a:r>
            <a:r>
              <a:rPr lang="ko-KR" altLang="en-US" sz="1400" dirty="0" err="1">
                <a:solidFill>
                  <a:srgbClr val="000000"/>
                </a:solidFill>
                <a:latin typeface="+mj-ea"/>
                <a:ea typeface="+mj-ea"/>
              </a:rPr>
              <a:t>대출건당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3" name="직사각형 52"/>
          <p:cNvSpPr>
            <a:spLocks/>
          </p:cNvSpPr>
          <p:nvPr/>
        </p:nvSpPr>
        <p:spPr>
          <a:xfrm>
            <a:off x="1463675" y="1882775"/>
            <a:ext cx="2719070" cy="7689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>
                <a:solidFill>
                  <a:srgbClr val="000000"/>
                </a:solidFill>
                <a:latin typeface="AppleSDGothicNeoM00" charset="0"/>
                <a:ea typeface="AppleSDGothicNeoM00" charset="0"/>
                <a:cs typeface="AppleSDGothicNeoL00" charset="0"/>
              </a:rPr>
              <a:t>플랫폼 이용료 기대</a:t>
            </a:r>
            <a:r>
              <a:rPr lang="ko-KR" altLang="en-US" sz="2000">
                <a:solidFill>
                  <a:srgbClr val="000000"/>
                </a:solidFill>
                <a:latin typeface="Arial" charset="0"/>
                <a:ea typeface="AppleSDGothicNeoM00" charset="0"/>
                <a:cs typeface="AppleSDGothicNeoL00" charset="0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AppleSDGothicNeoM00" charset="0"/>
                <a:ea typeface="AppleSDGothicNeoM00" charset="0"/>
                <a:cs typeface="AppleSDGothicNeoL00" charset="0"/>
              </a:rPr>
              <a:t>수익</a:t>
            </a:r>
            <a:r>
              <a:rPr lang="ko-KR" altLang="en-US" sz="2000">
                <a:solidFill>
                  <a:srgbClr val="000000"/>
                </a:solidFill>
                <a:latin typeface="Arial" charset="0"/>
                <a:ea typeface="AppleSDGothicNeoM00" charset="0"/>
                <a:cs typeface="AppleSDGothicNeoL00" charset="0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AppleSDGothicNeoM00" charset="0"/>
                <a:ea typeface="AppleSDGothicNeoM00" charset="0"/>
                <a:cs typeface="AppleSDGothicNeoL00" charset="0"/>
              </a:rPr>
              <a:t> </a:t>
            </a:r>
            <a:r>
              <a:rPr lang="en-US" altLang="ko-KR" sz="2400" b="1">
                <a:solidFill>
                  <a:srgbClr val="000000"/>
                </a:solidFill>
                <a:latin typeface="Arial" charset="0"/>
                <a:ea typeface="AppleSDGothicNeoM00" charset="0"/>
                <a:cs typeface="AppleSDGothicNeoL00" charset="0"/>
              </a:rPr>
              <a:t>2.85%</a:t>
            </a:r>
            <a:endParaRPr lang="ko-KR" altLang="en-US" sz="2400" b="1">
              <a:solidFill>
                <a:srgbClr val="000000"/>
              </a:solidFill>
              <a:latin typeface="Arial" charset="0"/>
              <a:ea typeface="AppleSDGothicNeoM00" charset="0"/>
              <a:cs typeface="AppleSDGothicNeoL00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591793A-9946-824A-900C-FA93F54558D3}"/>
              </a:ext>
            </a:extLst>
          </p:cNvPr>
          <p:cNvSpPr/>
          <p:nvPr/>
        </p:nvSpPr>
        <p:spPr>
          <a:xfrm>
            <a:off x="3300730" y="2911475"/>
            <a:ext cx="756920" cy="756920"/>
          </a:xfrm>
          <a:prstGeom prst="ellipse">
            <a:avLst/>
          </a:prstGeom>
          <a:noFill/>
          <a:ln w="19050">
            <a:solidFill>
              <a:srgbClr val="FE392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/>
          <p:cNvSpPr>
            <a:spLocks/>
          </p:cNvSpPr>
          <p:nvPr/>
        </p:nvSpPr>
        <p:spPr>
          <a:xfrm>
            <a:off x="7287895" y="4536440"/>
            <a:ext cx="4904740" cy="7143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latin typeface="AppleSDGothicNeoL00" charset="0"/>
                <a:ea typeface="AppleSDGothicNeoL00" charset="0"/>
                <a:cs typeface="AppleSDGothicNeoL00" charset="0"/>
              </a:rPr>
              <a:t>현재 시장의 대출에 대한 부분이 파이가 나누어져 </a:t>
            </a:r>
          </a:p>
          <a:p>
            <a:pPr marL="0" indent="0" algn="ctr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latin typeface="AppleSDGothicNeoL00" charset="0"/>
                <a:ea typeface="AppleSDGothicNeoL00" charset="0"/>
                <a:cs typeface="AppleSDGothicNeoL00" charset="0"/>
              </a:rPr>
              <a:t>충분히 수익전망</a:t>
            </a:r>
            <a:r>
              <a:rPr lang="ko-KR" altLang="en-US" sz="1600">
                <a:latin typeface="AppleSDGothicNeoL00" charset="0"/>
                <a:ea typeface="AppleSDGothicNeoL00" charset="0"/>
                <a:cs typeface="AppleSDGothicNeoL00" charset="0"/>
              </a:rPr>
              <a:t>이 가능</a:t>
            </a:r>
          </a:p>
        </p:txBody>
      </p:sp>
      <p:sp>
        <p:nvSpPr>
          <p:cNvPr id="57" name="오른쪽 화살표[R] 56"/>
          <p:cNvSpPr>
            <a:spLocks/>
          </p:cNvSpPr>
          <p:nvPr/>
        </p:nvSpPr>
        <p:spPr>
          <a:xfrm rot="5400000">
            <a:off x="9281795" y="3716020"/>
            <a:ext cx="723900" cy="469899"/>
          </a:xfrm>
          <a:prstGeom prst="rightArrow">
            <a:avLst>
              <a:gd name="adj1" fmla="val 56655"/>
              <a:gd name="adj2" fmla="val 27506"/>
            </a:avLst>
          </a:prstGeom>
          <a:solidFill>
            <a:srgbClr val="B4BED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atin typeface="맑은 고딕" charset="0"/>
              <a:ea typeface="AppleSDGothicNeoL00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158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D497D0-BC5A-41F7-93B7-E3067F68006F}"/>
              </a:ext>
            </a:extLst>
          </p:cNvPr>
          <p:cNvSpPr/>
          <p:nvPr/>
        </p:nvSpPr>
        <p:spPr>
          <a:xfrm>
            <a:off x="403860" y="2967291"/>
            <a:ext cx="11384280" cy="2040239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ko-KR" altLang="ko-KR" sz="2400" dirty="0">
                <a:latin typeface="AppleSDGothicNeoM00" charset="0"/>
                <a:ea typeface="AppleSDGothicNeoM00" charset="0"/>
                <a:cs typeface="NanumMyeongjo" charset="0"/>
              </a:rPr>
              <a:t>부동산 담보대출의 </a:t>
            </a:r>
            <a:r>
              <a:rPr lang="ko-KR" altLang="ko-KR" sz="2800" b="1" dirty="0">
                <a:solidFill>
                  <a:schemeClr val="accent1">
                    <a:lumMod val="75000"/>
                  </a:schemeClr>
                </a:solidFill>
                <a:latin typeface="조선신명조" charset="0"/>
                <a:ea typeface="조선신명조" charset="0"/>
                <a:cs typeface="NanumMyeongjo" charset="0"/>
              </a:rPr>
              <a:t>안정성 </a:t>
            </a:r>
            <a:r>
              <a:rPr lang="ko-KR" altLang="ko-KR" sz="2800" b="1" dirty="0">
                <a:solidFill>
                  <a:srgbClr val="2F5597"/>
                </a:solidFill>
                <a:latin typeface="조선신명조" charset="0"/>
                <a:ea typeface="조선신명조" charset="0"/>
                <a:cs typeface="NanumMyeongjo" charset="0"/>
              </a:rPr>
              <a:t>강</a:t>
            </a:r>
            <a:r>
              <a:rPr lang="ko-KR" altLang="ko-KR" sz="2800" b="1" dirty="0">
                <a:solidFill>
                  <a:schemeClr val="accent1">
                    <a:lumMod val="75000"/>
                  </a:schemeClr>
                </a:solidFill>
                <a:latin typeface="조선신명조" charset="0"/>
                <a:ea typeface="조선신명조" charset="0"/>
                <a:cs typeface="NanumMyeongjo" charset="0"/>
              </a:rPr>
              <a:t>화 </a:t>
            </a:r>
            <a:r>
              <a:rPr lang="ko-KR" altLang="ko-KR" sz="2400" dirty="0">
                <a:latin typeface="AppleSDGothicNeoM00" charset="0"/>
                <a:ea typeface="AppleSDGothicNeoM00" charset="0"/>
                <a:cs typeface="NanumMyeongjo" charset="0"/>
              </a:rPr>
              <a:t>및</a:t>
            </a:r>
            <a:r>
              <a: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SDGothicNeoM00" charset="0"/>
                <a:ea typeface="AppleSDGothicNeoM00" charset="0"/>
                <a:cs typeface="NanumMyeongjo" charset="0"/>
              </a:rPr>
              <a:t> </a:t>
            </a:r>
            <a:r>
              <a:rPr lang="ko-KR" altLang="ko-KR" sz="2800" b="1" dirty="0">
                <a:solidFill>
                  <a:schemeClr val="accent1">
                    <a:lumMod val="75000"/>
                  </a:schemeClr>
                </a:solidFill>
                <a:latin typeface="조선신명조" charset="0"/>
                <a:ea typeface="조선신명조" charset="0"/>
                <a:cs typeface="NanumMyeongjo" charset="0"/>
              </a:rPr>
              <a:t>접근성을 높여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조선신명조" charset="0"/>
                <a:ea typeface="조선신명조" charset="0"/>
                <a:cs typeface="NanumMyeongjo" charset="0"/>
              </a:rPr>
              <a:t> </a:t>
            </a:r>
            <a:r>
              <a:rPr lang="en-US" altLang="ko-KR" sz="2400" dirty="0">
                <a:latin typeface="AppleSDGothicNeoM00" charset="0"/>
                <a:ea typeface="AppleSDGothicNeoM00" charset="0"/>
                <a:cs typeface="NanumMyeongjo" charset="0"/>
              </a:rPr>
              <a:t>P2P</a:t>
            </a:r>
            <a:r>
              <a:rPr lang="ko-KR" altLang="ko-KR" sz="2400" dirty="0">
                <a:latin typeface="AppleSDGothicNeoM00" charset="0"/>
                <a:ea typeface="AppleSDGothicNeoM00" charset="0"/>
                <a:cs typeface="NanumMyeongjo" charset="0"/>
              </a:rPr>
              <a:t>산업에 </a:t>
            </a:r>
            <a:r>
              <a:rPr lang="ko-KR" altLang="en-US" sz="2400" dirty="0">
                <a:latin typeface="AppleSDGothicNeoM00" charset="0"/>
                <a:ea typeface="AppleSDGothicNeoM00" charset="0"/>
                <a:cs typeface="NanumMyeongjo" charset="0"/>
              </a:rPr>
              <a:t>긍정적인</a:t>
            </a:r>
            <a:r>
              <a:rPr lang="ko-KR" altLang="ko-KR" sz="2400" dirty="0">
                <a:latin typeface="AppleSDGothicNeoM00" charset="0"/>
                <a:ea typeface="AppleSDGothicNeoM00" charset="0"/>
                <a:cs typeface="NanumMyeongjo" charset="0"/>
              </a:rPr>
              <a:t> 영향을 끼치</a:t>
            </a:r>
            <a:r>
              <a:rPr lang="ko-KR" altLang="en-US" sz="2400" dirty="0">
                <a:latin typeface="AppleSDGothicNeoM00" charset="0"/>
                <a:ea typeface="AppleSDGothicNeoM00" charset="0"/>
                <a:cs typeface="NanumMyeongjo" charset="0"/>
              </a:rPr>
              <a:t>고</a:t>
            </a:r>
            <a:endParaRPr lang="en-US" altLang="ko-KR" sz="2400" dirty="0">
              <a:latin typeface="AppleSDGothicNeoM00" charset="0"/>
              <a:ea typeface="AppleSDGothicNeoM00" charset="0"/>
              <a:cs typeface="NanumMyeongjo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dirty="0">
                <a:latin typeface="AppleSDGothicNeoM00" charset="0"/>
                <a:ea typeface="AppleSDGothicNeoM00" charset="0"/>
                <a:cs typeface="NanumMyeongjo" charset="0"/>
              </a:rPr>
              <a:t>투자자와 대출자를 모두 생각하는 플랫폼을 만들겠습니다</a:t>
            </a:r>
            <a:r>
              <a:rPr lang="en-US" altLang="ko-KR" sz="2400" dirty="0">
                <a:latin typeface="AppleSDGothicNeoM00" charset="0"/>
                <a:ea typeface="AppleSDGothicNeoM00" charset="0"/>
                <a:cs typeface="NanumMyeongjo" charset="0"/>
              </a:rPr>
              <a:t>.</a:t>
            </a:r>
            <a:endParaRPr lang="ko-KR" altLang="en-US" sz="2400" dirty="0">
              <a:latin typeface="AppleSDGothicNeoM00" charset="0"/>
              <a:ea typeface="AppleSDGothicNeoM00" charset="0"/>
              <a:cs typeface="NanumMyeongjo" charset="0"/>
            </a:endParaRPr>
          </a:p>
          <a:p>
            <a:pPr marL="0" indent="0" algn="ctr" defTabSz="914400" eaLnBrk="1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endParaRPr lang="ko-KR" altLang="en-US" sz="2400" dirty="0">
              <a:latin typeface="AppleSDGothicNeoM00" charset="0"/>
              <a:ea typeface="AppleSDGothicNeoM00" charset="0"/>
              <a:cs typeface="NanumMyeongjo" charset="0"/>
            </a:endParaRPr>
          </a:p>
          <a:p>
            <a:pPr marL="0" indent="0" algn="ctr" defTabSz="914400" eaLnBrk="1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endParaRPr lang="ko-KR" altLang="en-US" sz="2400" dirty="0">
              <a:latin typeface="AppleSDGothicNeoM00" charset="0"/>
              <a:ea typeface="AppleSDGothicNeoM00" charset="0"/>
              <a:cs typeface="나눔고딕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18B179-5EFC-5240-B54D-8E8D5E3716C5}"/>
              </a:ext>
            </a:extLst>
          </p:cNvPr>
          <p:cNvSpPr/>
          <p:nvPr/>
        </p:nvSpPr>
        <p:spPr>
          <a:xfrm>
            <a:off x="5353050" y="5161280"/>
            <a:ext cx="2167890" cy="481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dirty="0" err="1">
                <a:latin typeface="+mj-ea"/>
                <a:ea typeface="+mj-ea"/>
                <a:cs typeface="NanumMyeongjo"/>
              </a:rPr>
              <a:t>펀딩톡</a:t>
            </a:r>
            <a:r>
              <a:rPr lang="ko-KR" altLang="ko-KR" dirty="0">
                <a:latin typeface="+mj-ea"/>
                <a:ea typeface="+mj-ea"/>
                <a:cs typeface="NanumMyeongjo"/>
              </a:rPr>
              <a:t> 대표</a:t>
            </a:r>
            <a:r>
              <a:rPr lang="en-US" altLang="ko-KR" dirty="0">
                <a:latin typeface="+mj-ea"/>
                <a:ea typeface="+mj-ea"/>
                <a:cs typeface="NanumMyeongjo"/>
              </a:rPr>
              <a:t> </a:t>
            </a:r>
            <a:r>
              <a:rPr lang="ko-KR" altLang="ko-KR" dirty="0">
                <a:latin typeface="+mj-ea"/>
                <a:ea typeface="+mj-ea"/>
                <a:cs typeface="NanumMyeongjo"/>
              </a:rPr>
              <a:t> </a:t>
            </a:r>
            <a:r>
              <a:rPr lang="ko-KR" altLang="ko-KR" sz="2400" dirty="0">
                <a:latin typeface="+mj-ea"/>
                <a:ea typeface="+mj-ea"/>
                <a:cs typeface="NanumMyeongjo"/>
              </a:rPr>
              <a:t>최승현</a:t>
            </a:r>
            <a:endParaRPr lang="ko-KR" altLang="ko-KR" dirty="0">
              <a:latin typeface="+mj-ea"/>
              <a:ea typeface="+mj-ea"/>
              <a:cs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CBBD3A-0374-D943-9F2B-2E556703A22D}"/>
              </a:ext>
            </a:extLst>
          </p:cNvPr>
          <p:cNvSpPr/>
          <p:nvPr/>
        </p:nvSpPr>
        <p:spPr>
          <a:xfrm>
            <a:off x="583565" y="581660"/>
            <a:ext cx="2127250" cy="46164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dirty="0" err="1">
                <a:solidFill>
                  <a:srgbClr val="2F5597"/>
                </a:solidFill>
                <a:latin typeface="AppleSDGothicNeoB00" charset="0"/>
                <a:ea typeface="AppleSDGothicNeoB00" charset="0"/>
              </a:rPr>
              <a:t>펀딩톡의</a:t>
            </a:r>
            <a:r>
              <a:rPr lang="ko-KR" altLang="en-US" sz="2400" dirty="0">
                <a:solidFill>
                  <a:srgbClr val="2F5597"/>
                </a:solidFill>
                <a:latin typeface="AppleSDGothicNeoB00" charset="0"/>
                <a:ea typeface="AppleSDGothicNeoB00" charset="0"/>
              </a:rPr>
              <a:t> 방향성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3D9358-485B-AE42-A8A4-FE5B4725379A}"/>
              </a:ext>
            </a:extLst>
          </p:cNvPr>
          <p:cNvSpPr/>
          <p:nvPr/>
        </p:nvSpPr>
        <p:spPr>
          <a:xfrm>
            <a:off x="-24765" y="485775"/>
            <a:ext cx="515620" cy="98806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85CF4F-813F-434E-A0D0-537226E8DA87}"/>
              </a:ext>
            </a:extLst>
          </p:cNvPr>
          <p:cNvSpPr/>
          <p:nvPr/>
        </p:nvSpPr>
        <p:spPr>
          <a:xfrm>
            <a:off x="-40640" y="589915"/>
            <a:ext cx="524510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04</a:t>
            </a:r>
            <a:endParaRPr lang="ko-KR" altLang="ko-KR" sz="2400" dirty="0">
              <a:solidFill>
                <a:schemeClr val="bg1"/>
              </a:solidFill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884EEB-415B-47FA-B285-B4B858A1FC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71735" y="6311900"/>
            <a:ext cx="448310" cy="441325"/>
          </a:xfrm>
          <a:prstGeom prst="rect">
            <a:avLst/>
          </a:prstGeom>
          <a:noFill/>
        </p:spPr>
      </p:pic>
      <p:sp>
        <p:nvSpPr>
          <p:cNvPr id="10" name="텍스트 상자 14">
            <a:extLst>
              <a:ext uri="{FF2B5EF4-FFF2-40B4-BE49-F238E27FC236}">
                <a16:creationId xmlns:a16="http://schemas.microsoft.com/office/drawing/2014/main" id="{6768C261-AE90-4128-AFE6-9139D63312D6}"/>
              </a:ext>
            </a:extLst>
          </p:cNvPr>
          <p:cNvSpPr txBox="1">
            <a:spLocks/>
          </p:cNvSpPr>
          <p:nvPr/>
        </p:nvSpPr>
        <p:spPr>
          <a:xfrm>
            <a:off x="10520045" y="6260465"/>
            <a:ext cx="183261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dirty="0" err="1">
                <a:latin typeface="AppleSDGothicNeoEB00" charset="0"/>
                <a:ea typeface="AppleSDGothicNeoEB00" charset="0"/>
              </a:rPr>
              <a:t>FundingTalk</a:t>
            </a:r>
            <a:endParaRPr lang="ko-KR" altLang="en-US" sz="1800" b="0" dirty="0">
              <a:latin typeface="AppleSDGothicNeoEB00" charset="0"/>
              <a:ea typeface="AppleSDGothicNeoEB00" charset="0"/>
            </a:endParaRPr>
          </a:p>
        </p:txBody>
      </p:sp>
      <p:sp>
        <p:nvSpPr>
          <p:cNvPr id="12" name="텍스트 상자 15">
            <a:extLst>
              <a:ext uri="{FF2B5EF4-FFF2-40B4-BE49-F238E27FC236}">
                <a16:creationId xmlns:a16="http://schemas.microsoft.com/office/drawing/2014/main" id="{A89701C3-CBF7-42F1-B546-E298C7887C2C}"/>
              </a:ext>
            </a:extLst>
          </p:cNvPr>
          <p:cNvSpPr txBox="1">
            <a:spLocks/>
          </p:cNvSpPr>
          <p:nvPr/>
        </p:nvSpPr>
        <p:spPr>
          <a:xfrm>
            <a:off x="10520045" y="6519545"/>
            <a:ext cx="1440815" cy="262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dirty="0" err="1">
                <a:latin typeface="AppleSDGothicNeoM00" charset="0"/>
                <a:ea typeface="AppleSDGothicNeoM00" charset="0"/>
              </a:rPr>
              <a:t>모두를</a:t>
            </a:r>
            <a:r>
              <a:rPr sz="1050" dirty="0">
                <a:latin typeface="AppleSDGothicNeoM00" charset="0"/>
                <a:ea typeface="AppleSDGothicNeoM00" charset="0"/>
              </a:rPr>
              <a:t> </a:t>
            </a:r>
            <a:r>
              <a:rPr sz="1050" dirty="0" err="1">
                <a:latin typeface="AppleSDGothicNeoM00" charset="0"/>
                <a:ea typeface="AppleSDGothicNeoM00" charset="0"/>
              </a:rPr>
              <a:t>생각하다</a:t>
            </a:r>
            <a:r>
              <a:rPr sz="1050" dirty="0">
                <a:latin typeface="AppleSDGothicNeoM00" charset="0"/>
                <a:ea typeface="AppleSDGothicNeoM00" charset="0"/>
              </a:rPr>
              <a:t>, </a:t>
            </a:r>
            <a:r>
              <a:rPr sz="1050" dirty="0" err="1">
                <a:latin typeface="AppleSDGothicNeoM00" charset="0"/>
                <a:ea typeface="AppleSDGothicNeoM00" charset="0"/>
              </a:rPr>
              <a:t>펀딩톡</a:t>
            </a:r>
            <a:endParaRPr lang="ko-KR" altLang="en-US" sz="1050" dirty="0">
              <a:latin typeface="AppleSDGothicNeoM00" charset="0"/>
              <a:ea typeface="AppleSDGothicNeoM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621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F1DABE-CF93-40DE-8FBF-E02F360F8D59}"/>
              </a:ext>
            </a:extLst>
          </p:cNvPr>
          <p:cNvSpPr txBox="1"/>
          <p:nvPr/>
        </p:nvSpPr>
        <p:spPr>
          <a:xfrm>
            <a:off x="1286510" y="960755"/>
            <a:ext cx="148907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2F5597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DE051-4404-49D3-A063-0B9FA971E7CF}"/>
              </a:ext>
            </a:extLst>
          </p:cNvPr>
          <p:cNvSpPr txBox="1"/>
          <p:nvPr/>
        </p:nvSpPr>
        <p:spPr>
          <a:xfrm>
            <a:off x="3065780" y="1647825"/>
            <a:ext cx="4227195" cy="48387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  <a:cs typeface="NanumMyeongjo" charset="0"/>
              </a:rPr>
              <a:t>01 P2P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  <a:cs typeface="NanumMyeongjo" charset="0"/>
              </a:rPr>
              <a:t>투자대출 플랫폼 </a:t>
            </a:r>
          </a:p>
          <a:p>
            <a:pPr marL="457200" indent="-45720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ko-KR" altLang="en-US" sz="1000">
              <a:solidFill>
                <a:schemeClr val="tx1">
                  <a:lumMod val="85000"/>
                  <a:lumOff val="15000"/>
                </a:schemeClr>
              </a:solidFill>
              <a:latin typeface="AppleSDGothicNeoM00" charset="0"/>
              <a:ea typeface="AppleSDGothicNeoM00" charset="0"/>
              <a:cs typeface="NanumMyeongjo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  <a:cs typeface="NanumMyeongjo" charset="0"/>
              </a:rPr>
              <a:t>02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  <a:cs typeface="NanumMyeongjo" charset="0"/>
              </a:rPr>
              <a:t>펀딩톡만의 차별화된 전략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ko-KR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  <a:cs typeface="NanumMyeongjo" charset="0"/>
              </a:rPr>
              <a:t> 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  <a:cs typeface="NanumMyeongjo" charset="0"/>
              </a:rPr>
              <a:t>03 P2P투자대출 과정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AppleSDGothicNeoM00" charset="0"/>
              <a:ea typeface="AppleSDGothicNeoM00" charset="0"/>
              <a:cs typeface="NanumMyeongjo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ko-KR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  <a:cs typeface="NanumMyeongjo" charset="0"/>
              </a:rPr>
              <a:t> 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  <a:cs typeface="NanumMyeongjo" charset="0"/>
              </a:rPr>
              <a:t>04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  <a:cs typeface="NanumMyeongjo" charset="0"/>
              </a:rPr>
              <a:t>P2P시장전망</a:t>
            </a:r>
          </a:p>
          <a:p>
            <a:pPr marL="0" indent="0" algn="l" defTabSz="914400" eaLnBrk="1" latinLnBrk="1" hangingPunct="1">
              <a:lnSpc>
                <a:spcPct val="3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ppleSDGothicNeoM00" charset="0"/>
                <a:ea typeface="AppleSDGothicNeoM00" charset="0"/>
                <a:cs typeface="NanumMyeongjo" charset="0"/>
              </a:rPr>
              <a:t>05 수익구조 및 방향성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AppleSDGothicNeoM00" charset="0"/>
              <a:ea typeface="AppleSDGothicNeoM00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A5B9B8-23FD-44B4-8095-81273C019F26}"/>
              </a:ext>
            </a:extLst>
          </p:cNvPr>
          <p:cNvSpPr/>
          <p:nvPr/>
        </p:nvSpPr>
        <p:spPr>
          <a:xfrm>
            <a:off x="5411470" y="-1180465"/>
            <a:ext cx="914400" cy="91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C3125E-E374-4A83-9171-ACF5B08FD37D}"/>
              </a:ext>
            </a:extLst>
          </p:cNvPr>
          <p:cNvSpPr/>
          <p:nvPr/>
        </p:nvSpPr>
        <p:spPr>
          <a:xfrm>
            <a:off x="-24765" y="820420"/>
            <a:ext cx="515620" cy="98806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14E436-245A-4AEA-849F-78B5182EEE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71735" y="6311900"/>
            <a:ext cx="448310" cy="441325"/>
          </a:xfrm>
          <a:prstGeom prst="rect">
            <a:avLst/>
          </a:prstGeom>
          <a:noFill/>
        </p:spPr>
      </p:pic>
      <p:sp>
        <p:nvSpPr>
          <p:cNvPr id="9" name="텍스트 상자 14">
            <a:extLst>
              <a:ext uri="{FF2B5EF4-FFF2-40B4-BE49-F238E27FC236}">
                <a16:creationId xmlns:a16="http://schemas.microsoft.com/office/drawing/2014/main" id="{1342461B-1CE2-42C0-8D28-9D5EF945D2FE}"/>
              </a:ext>
            </a:extLst>
          </p:cNvPr>
          <p:cNvSpPr txBox="1">
            <a:spLocks/>
          </p:cNvSpPr>
          <p:nvPr/>
        </p:nvSpPr>
        <p:spPr>
          <a:xfrm>
            <a:off x="10520045" y="6260465"/>
            <a:ext cx="183261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dirty="0" err="1">
                <a:latin typeface="AppleSDGothicNeoEB00" charset="0"/>
                <a:ea typeface="AppleSDGothicNeoEB00" charset="0"/>
              </a:rPr>
              <a:t>FundingTalk</a:t>
            </a:r>
            <a:endParaRPr lang="ko-KR" altLang="en-US" sz="1800" b="0" dirty="0">
              <a:latin typeface="AppleSDGothicNeoEB00" charset="0"/>
              <a:ea typeface="AppleSDGothicNeoEB00" charset="0"/>
            </a:endParaRPr>
          </a:p>
        </p:txBody>
      </p:sp>
      <p:sp>
        <p:nvSpPr>
          <p:cNvPr id="10" name="텍스트 상자 15">
            <a:extLst>
              <a:ext uri="{FF2B5EF4-FFF2-40B4-BE49-F238E27FC236}">
                <a16:creationId xmlns:a16="http://schemas.microsoft.com/office/drawing/2014/main" id="{895BD96A-087C-49D2-ABCE-18195EFF82A8}"/>
              </a:ext>
            </a:extLst>
          </p:cNvPr>
          <p:cNvSpPr txBox="1">
            <a:spLocks/>
          </p:cNvSpPr>
          <p:nvPr/>
        </p:nvSpPr>
        <p:spPr>
          <a:xfrm>
            <a:off x="10520045" y="6519545"/>
            <a:ext cx="1440815" cy="262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dirty="0" err="1">
                <a:latin typeface="AppleSDGothicNeoM00" charset="0"/>
                <a:ea typeface="AppleSDGothicNeoM00" charset="0"/>
              </a:rPr>
              <a:t>모두를</a:t>
            </a:r>
            <a:r>
              <a:rPr sz="1050" dirty="0">
                <a:latin typeface="AppleSDGothicNeoM00" charset="0"/>
                <a:ea typeface="AppleSDGothicNeoM00" charset="0"/>
              </a:rPr>
              <a:t> </a:t>
            </a:r>
            <a:r>
              <a:rPr sz="1050" dirty="0" err="1">
                <a:latin typeface="AppleSDGothicNeoM00" charset="0"/>
                <a:ea typeface="AppleSDGothicNeoM00" charset="0"/>
              </a:rPr>
              <a:t>생각하다</a:t>
            </a:r>
            <a:r>
              <a:rPr sz="1050" dirty="0">
                <a:latin typeface="AppleSDGothicNeoM00" charset="0"/>
                <a:ea typeface="AppleSDGothicNeoM00" charset="0"/>
              </a:rPr>
              <a:t>, </a:t>
            </a:r>
            <a:r>
              <a:rPr sz="1050" dirty="0" err="1">
                <a:latin typeface="AppleSDGothicNeoM00" charset="0"/>
                <a:ea typeface="AppleSDGothicNeoM00" charset="0"/>
              </a:rPr>
              <a:t>펀딩톡</a:t>
            </a:r>
            <a:endParaRPr lang="ko-KR" altLang="en-US" sz="1050" dirty="0">
              <a:latin typeface="AppleSDGothicNeoM00" charset="0"/>
              <a:ea typeface="AppleSDGothicNeoM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506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1CD30EB8-F9A2-436D-AE70-1E64C6F864D6}"/>
              </a:ext>
            </a:extLst>
          </p:cNvPr>
          <p:cNvSpPr txBox="1"/>
          <p:nvPr/>
        </p:nvSpPr>
        <p:spPr>
          <a:xfrm>
            <a:off x="533400" y="589915"/>
            <a:ext cx="304609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P2P</a:t>
            </a:r>
            <a:r>
              <a:rPr lang="ko-KR" altLang="en-US" sz="2000" dirty="0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투자대출 플랫폼</a:t>
            </a:r>
            <a:r>
              <a:rPr lang="en-US" altLang="ko-KR" sz="2000" dirty="0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, </a:t>
            </a:r>
            <a:r>
              <a:rPr lang="ko-KR" altLang="en-US" sz="2000" dirty="0" err="1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펀딩톡</a:t>
            </a:r>
            <a:r>
              <a:rPr lang="ko-KR" altLang="en-US" sz="2000" dirty="0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 </a:t>
            </a:r>
            <a:endParaRPr lang="ko-KR" altLang="en-US" sz="2000" dirty="0">
              <a:solidFill>
                <a:srgbClr val="2F5597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70A8B5A-BC9D-4592-88C5-01618DB78476}"/>
              </a:ext>
            </a:extLst>
          </p:cNvPr>
          <p:cNvSpPr/>
          <p:nvPr/>
        </p:nvSpPr>
        <p:spPr>
          <a:xfrm>
            <a:off x="-24765" y="485775"/>
            <a:ext cx="515620" cy="98806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0F7CB1F-0F47-412E-BB77-53D1FA92F8C4}"/>
              </a:ext>
            </a:extLst>
          </p:cNvPr>
          <p:cNvSpPr/>
          <p:nvPr/>
        </p:nvSpPr>
        <p:spPr>
          <a:xfrm>
            <a:off x="-40640" y="589915"/>
            <a:ext cx="524510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01</a:t>
            </a:r>
            <a:endParaRPr lang="ko-KR" altLang="ko-KR" sz="2400" dirty="0">
              <a:solidFill>
                <a:schemeClr val="bg1"/>
              </a:solidFill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E36477-0A4A-4C2B-BD6E-8690D1E67BC1}"/>
              </a:ext>
            </a:extLst>
          </p:cNvPr>
          <p:cNvSpPr/>
          <p:nvPr/>
        </p:nvSpPr>
        <p:spPr>
          <a:xfrm>
            <a:off x="1078865" y="1120775"/>
            <a:ext cx="10249535" cy="50615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2EEEDD-D119-438F-BCDF-F545426C1A0E}"/>
              </a:ext>
            </a:extLst>
          </p:cNvPr>
          <p:cNvGrpSpPr/>
          <p:nvPr/>
        </p:nvGrpSpPr>
        <p:grpSpPr>
          <a:xfrm>
            <a:off x="1916430" y="1221105"/>
            <a:ext cx="9065895" cy="4893945"/>
            <a:chOff x="1916430" y="1221105"/>
            <a:chExt cx="9065895" cy="4893945"/>
          </a:xfrm>
        </p:grpSpPr>
        <p:sp>
          <p:nvSpPr>
            <p:cNvPr id="76" name="모서리가 둥근 직사각형 75">
              <a:extLst>
                <a:ext uri="{FF2B5EF4-FFF2-40B4-BE49-F238E27FC236}">
                  <a16:creationId xmlns:a16="http://schemas.microsoft.com/office/drawing/2014/main" id="{C276DD47-9734-FC4A-88BA-D2AB8BF808C2}"/>
                </a:ext>
              </a:extLst>
            </p:cNvPr>
            <p:cNvSpPr/>
            <p:nvPr/>
          </p:nvSpPr>
          <p:spPr>
            <a:xfrm>
              <a:off x="3994150" y="5415915"/>
              <a:ext cx="1049020" cy="244475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73" name="모서리가 둥근 직사각형 72">
              <a:extLst>
                <a:ext uri="{FF2B5EF4-FFF2-40B4-BE49-F238E27FC236}">
                  <a16:creationId xmlns:a16="http://schemas.microsoft.com/office/drawing/2014/main" id="{AFFB0D3A-8D05-C64D-A1D6-647F2E110439}"/>
                </a:ext>
              </a:extLst>
            </p:cNvPr>
            <p:cNvSpPr/>
            <p:nvPr/>
          </p:nvSpPr>
          <p:spPr>
            <a:xfrm>
              <a:off x="3994150" y="5118735"/>
              <a:ext cx="1049020" cy="244475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CB4CD56-FEB9-124A-8764-681AB1A432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653405" y="1552575"/>
              <a:ext cx="953770" cy="826135"/>
            </a:xfrm>
            <a:prstGeom prst="rect">
              <a:avLst/>
            </a:prstGeom>
            <a:noFill/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2F5B261E-45F4-054A-ABDC-FD39FE83FA2A}"/>
                </a:ext>
              </a:extLst>
            </p:cNvPr>
            <p:cNvCxnSpPr>
              <a:cxnSpLocks/>
            </p:cNvCxnSpPr>
            <p:nvPr/>
          </p:nvCxnSpPr>
          <p:spPr>
            <a:xfrm>
              <a:off x="3503295" y="1887855"/>
              <a:ext cx="1356995" cy="0"/>
            </a:xfrm>
            <a:prstGeom prst="straightConnector1">
              <a:avLst/>
            </a:prstGeom>
            <a:ln w="19050"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449AF5F-F784-E144-B69B-AEBAD2CE1494}"/>
                </a:ext>
              </a:extLst>
            </p:cNvPr>
            <p:cNvCxnSpPr>
              <a:cxnSpLocks/>
            </p:cNvCxnSpPr>
            <p:nvPr/>
          </p:nvCxnSpPr>
          <p:spPr>
            <a:xfrm>
              <a:off x="3503295" y="2137410"/>
              <a:ext cx="1356995" cy="0"/>
            </a:xfrm>
            <a:prstGeom prst="straightConnector1">
              <a:avLst/>
            </a:prstGeom>
            <a:ln w="19050">
              <a:solidFill>
                <a:srgbClr val="2F5597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D4AC2FD8-BEC0-DE45-9A0E-B471E586604B}"/>
                </a:ext>
              </a:extLst>
            </p:cNvPr>
            <p:cNvCxnSpPr>
              <a:cxnSpLocks/>
            </p:cNvCxnSpPr>
            <p:nvPr/>
          </p:nvCxnSpPr>
          <p:spPr>
            <a:xfrm>
              <a:off x="7313295" y="1659890"/>
              <a:ext cx="1356995" cy="0"/>
            </a:xfrm>
            <a:prstGeom prst="straightConnector1">
              <a:avLst/>
            </a:prstGeom>
            <a:ln w="19050">
              <a:solidFill>
                <a:srgbClr val="2F5597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8B10952-8E54-2047-8DD1-8DFF3B4263D2}"/>
                </a:ext>
              </a:extLst>
            </p:cNvPr>
            <p:cNvCxnSpPr>
              <a:cxnSpLocks/>
            </p:cNvCxnSpPr>
            <p:nvPr/>
          </p:nvCxnSpPr>
          <p:spPr>
            <a:xfrm>
              <a:off x="7313295" y="1971040"/>
              <a:ext cx="1356995" cy="0"/>
            </a:xfrm>
            <a:prstGeom prst="straightConnector1">
              <a:avLst/>
            </a:prstGeom>
            <a:ln w="19050">
              <a:solidFill>
                <a:srgbClr val="2F5597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28F8FB1-3EA2-FB47-8591-B15DCEFCF975}"/>
                </a:ext>
              </a:extLst>
            </p:cNvPr>
            <p:cNvCxnSpPr>
              <a:cxnSpLocks/>
            </p:cNvCxnSpPr>
            <p:nvPr/>
          </p:nvCxnSpPr>
          <p:spPr>
            <a:xfrm>
              <a:off x="7313295" y="2616200"/>
              <a:ext cx="1356995" cy="0"/>
            </a:xfrm>
            <a:prstGeom prst="straightConnector1">
              <a:avLst/>
            </a:prstGeom>
            <a:ln w="19050">
              <a:solidFill>
                <a:srgbClr val="2F5597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EA16B6E7-1239-B341-A2FE-E4FB769A04B4}"/>
                </a:ext>
              </a:extLst>
            </p:cNvPr>
            <p:cNvCxnSpPr>
              <a:cxnSpLocks/>
            </p:cNvCxnSpPr>
            <p:nvPr/>
          </p:nvCxnSpPr>
          <p:spPr>
            <a:xfrm>
              <a:off x="7313295" y="2306955"/>
              <a:ext cx="1356995" cy="0"/>
            </a:xfrm>
            <a:prstGeom prst="straightConnector1">
              <a:avLst/>
            </a:prstGeom>
            <a:ln w="19050"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6B118C85-A383-1443-83C8-7268A4CBD974}"/>
                </a:ext>
              </a:extLst>
            </p:cNvPr>
            <p:cNvCxnSpPr/>
            <p:nvPr/>
          </p:nvCxnSpPr>
          <p:spPr>
            <a:xfrm>
              <a:off x="2252980" y="3006725"/>
              <a:ext cx="0" cy="180403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517C271-AFBB-AB49-8281-2A33E859A3C4}"/>
                </a:ext>
              </a:extLst>
            </p:cNvPr>
            <p:cNvCxnSpPr>
              <a:cxnSpLocks/>
            </p:cNvCxnSpPr>
            <p:nvPr/>
          </p:nvCxnSpPr>
          <p:spPr>
            <a:xfrm>
              <a:off x="2238375" y="4810760"/>
              <a:ext cx="1510665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2C88B3C0-3142-6A4B-9F62-93255A004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1270" y="4525645"/>
              <a:ext cx="1111250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3087E8F-9C7C-DA49-86DA-C0D9D3CC61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1270" y="3006725"/>
              <a:ext cx="0" cy="1518920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0DE11758-064B-9A45-8AFA-E3AB94E35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725" y="4525645"/>
              <a:ext cx="130111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0D571722-6BA8-BF4C-AC56-09C6BD470975}"/>
                </a:ext>
              </a:extLst>
            </p:cNvPr>
            <p:cNvCxnSpPr/>
            <p:nvPr/>
          </p:nvCxnSpPr>
          <p:spPr>
            <a:xfrm>
              <a:off x="5410835" y="4810760"/>
              <a:ext cx="1356995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22D55FDC-0041-D744-981D-A715C1106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9355" y="4680585"/>
              <a:ext cx="889000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00565D8-42B2-A540-80CF-E091393EF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7560" y="3841750"/>
              <a:ext cx="0" cy="838835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BF5451C-B660-344D-86CF-8FFCAC3D9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6130" y="2957195"/>
              <a:ext cx="0" cy="436880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08A8C2-5B1B-0F47-A671-9046D54CDD00}"/>
                </a:ext>
              </a:extLst>
            </p:cNvPr>
            <p:cNvSpPr txBox="1"/>
            <p:nvPr/>
          </p:nvSpPr>
          <p:spPr>
            <a:xfrm>
              <a:off x="5780405" y="1225550"/>
              <a:ext cx="699770" cy="286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펀딩톡</a:t>
              </a:r>
              <a:endParaRPr kumimoji="1" lang="ko-KR" altLang="en-US" sz="1600" b="1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11C0B1-110B-C44E-A97B-CE7A5B4255AF}"/>
                </a:ext>
              </a:extLst>
            </p:cNvPr>
            <p:cNvSpPr txBox="1"/>
            <p:nvPr/>
          </p:nvSpPr>
          <p:spPr>
            <a:xfrm>
              <a:off x="3905885" y="3790315"/>
              <a:ext cx="1276985" cy="286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대부업</a:t>
              </a:r>
              <a:r>
                <a:rPr kumimoji="1" lang="ko-KR" altLang="en-US" sz="1600" b="1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자회사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D2984F0-F3B8-494A-9690-A2F078E4FD76}"/>
                </a:ext>
              </a:extLst>
            </p:cNvPr>
            <p:cNvSpPr txBox="1"/>
            <p:nvPr/>
          </p:nvSpPr>
          <p:spPr>
            <a:xfrm>
              <a:off x="2040255" y="1225550"/>
              <a:ext cx="699770" cy="286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대출자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3D4E27-B18A-954A-8B1E-9DD670D6DBA8}"/>
                </a:ext>
              </a:extLst>
            </p:cNvPr>
            <p:cNvSpPr txBox="1"/>
            <p:nvPr/>
          </p:nvSpPr>
          <p:spPr>
            <a:xfrm>
              <a:off x="9308465" y="1225550"/>
              <a:ext cx="699770" cy="286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투자자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959058-0375-EC46-8F7C-DFA0D97C4103}"/>
                </a:ext>
              </a:extLst>
            </p:cNvPr>
            <p:cNvSpPr txBox="1"/>
            <p:nvPr/>
          </p:nvSpPr>
          <p:spPr>
            <a:xfrm>
              <a:off x="7284085" y="3772535"/>
              <a:ext cx="1005840" cy="286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제 </a:t>
              </a:r>
              <a:r>
                <a:rPr kumimoji="1" lang="en-US" altLang="ko-KR" sz="1600" b="1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1</a:t>
              </a:r>
              <a:r>
                <a:rPr kumimoji="1" lang="ko-KR" altLang="en-US" sz="1600" b="1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금융권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CE6A960A-8BA0-C440-8ADC-1006DC4707FA}"/>
                </a:ext>
              </a:extLst>
            </p:cNvPr>
            <p:cNvCxnSpPr>
              <a:cxnSpLocks/>
            </p:cNvCxnSpPr>
            <p:nvPr/>
          </p:nvCxnSpPr>
          <p:spPr>
            <a:xfrm>
              <a:off x="6511925" y="2949575"/>
              <a:ext cx="918845" cy="736600"/>
            </a:xfrm>
            <a:prstGeom prst="straightConnector1">
              <a:avLst/>
            </a:prstGeom>
            <a:ln w="19050"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C3F994D1-EC06-854E-AFD4-0A7733E5E15D}"/>
                </a:ext>
              </a:extLst>
            </p:cNvPr>
            <p:cNvCxnSpPr>
              <a:cxnSpLocks/>
            </p:cNvCxnSpPr>
            <p:nvPr/>
          </p:nvCxnSpPr>
          <p:spPr>
            <a:xfrm>
              <a:off x="5293360" y="5979795"/>
              <a:ext cx="730885" cy="0"/>
            </a:xfrm>
            <a:prstGeom prst="straightConnector1">
              <a:avLst/>
            </a:prstGeom>
            <a:ln w="19050"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0400FECE-F16F-1446-AFF3-090C8EE8F636}"/>
                </a:ext>
              </a:extLst>
            </p:cNvPr>
            <p:cNvCxnSpPr>
              <a:cxnSpLocks/>
            </p:cNvCxnSpPr>
            <p:nvPr/>
          </p:nvCxnSpPr>
          <p:spPr>
            <a:xfrm>
              <a:off x="7465060" y="5979795"/>
              <a:ext cx="707390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870CF07-D6C5-5047-A723-8AB1A75CEB43}"/>
                </a:ext>
              </a:extLst>
            </p:cNvPr>
            <p:cNvSpPr txBox="1"/>
            <p:nvPr/>
          </p:nvSpPr>
          <p:spPr>
            <a:xfrm>
              <a:off x="6570345" y="5849620"/>
              <a:ext cx="775335" cy="260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자금흐름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090A0E-DC09-524D-8A9E-EF41937CC64E}"/>
                </a:ext>
              </a:extLst>
            </p:cNvPr>
            <p:cNvSpPr txBox="1"/>
            <p:nvPr/>
          </p:nvSpPr>
          <p:spPr>
            <a:xfrm>
              <a:off x="4303395" y="5854065"/>
              <a:ext cx="969010" cy="260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시스템 요청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D81F1A6-6723-3F48-9139-AD0E27F169F1}"/>
                </a:ext>
              </a:extLst>
            </p:cNvPr>
            <p:cNvSpPr txBox="1"/>
            <p:nvPr/>
          </p:nvSpPr>
          <p:spPr>
            <a:xfrm>
              <a:off x="9753600" y="3076575"/>
              <a:ext cx="1229360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4.</a:t>
              </a:r>
              <a:r>
                <a:rPr kumimoji="1"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투자예치금입금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9B6CC9C-43BA-8D4D-85FD-72D9D894AEFD}"/>
                </a:ext>
              </a:extLst>
            </p:cNvPr>
            <p:cNvSpPr txBox="1"/>
            <p:nvPr/>
          </p:nvSpPr>
          <p:spPr>
            <a:xfrm>
              <a:off x="9786620" y="4036060"/>
              <a:ext cx="97345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4.</a:t>
              </a:r>
              <a:r>
                <a:rPr kumimoji="1"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kumimoji="1" lang="ko-KR" altLang="en-US" sz="1200" dirty="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예치금이체</a:t>
              </a:r>
              <a:endParaRPr kumimoji="1"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94A44B5-55EE-2F47-B158-7F13CFABD3EF}"/>
                </a:ext>
              </a:extLst>
            </p:cNvPr>
            <p:cNvSpPr txBox="1"/>
            <p:nvPr/>
          </p:nvSpPr>
          <p:spPr>
            <a:xfrm>
              <a:off x="5493385" y="4237990"/>
              <a:ext cx="1012190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4.</a:t>
              </a:r>
              <a:r>
                <a:rPr kumimoji="1"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투자금 지급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EB73387-4B8E-254C-9FE6-4301E6520B2D}"/>
                </a:ext>
              </a:extLst>
            </p:cNvPr>
            <p:cNvSpPr txBox="1"/>
            <p:nvPr/>
          </p:nvSpPr>
          <p:spPr>
            <a:xfrm>
              <a:off x="2461895" y="4899025"/>
              <a:ext cx="97345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4.</a:t>
              </a:r>
              <a:r>
                <a:rPr kumimoji="1"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원리금상환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D5CAE4D-31F0-6946-AE8E-C20B075C8268}"/>
                </a:ext>
              </a:extLst>
            </p:cNvPr>
            <p:cNvSpPr txBox="1"/>
            <p:nvPr/>
          </p:nvSpPr>
          <p:spPr>
            <a:xfrm>
              <a:off x="3555365" y="2229485"/>
              <a:ext cx="109664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3.</a:t>
              </a:r>
              <a:r>
                <a:rPr kumimoji="1"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대출실행완료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20AAA19-1A6B-4442-BAA2-27F2217FEE7A}"/>
                </a:ext>
              </a:extLst>
            </p:cNvPr>
            <p:cNvSpPr txBox="1"/>
            <p:nvPr/>
          </p:nvSpPr>
          <p:spPr>
            <a:xfrm>
              <a:off x="3719195" y="1577975"/>
              <a:ext cx="816610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1.</a:t>
              </a:r>
              <a:r>
                <a:rPr kumimoji="1"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대출신청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F9E45BE-828A-504E-BBFE-53D268C823BC}"/>
                </a:ext>
              </a:extLst>
            </p:cNvPr>
            <p:cNvSpPr txBox="1"/>
            <p:nvPr/>
          </p:nvSpPr>
          <p:spPr>
            <a:xfrm>
              <a:off x="7359650" y="1221105"/>
              <a:ext cx="1263015" cy="390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2.</a:t>
              </a:r>
              <a:r>
                <a:rPr kumimoji="1"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플랫폼 이용계약</a:t>
              </a:r>
              <a:endParaRPr kumimoji="1"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 algn="ctr"/>
              <a:r>
                <a:rPr kumimoji="1"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</a:t>
              </a:r>
              <a:r>
                <a:rPr kumimoji="1"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가상계좌 발급</a:t>
              </a:r>
              <a:r>
                <a:rPr kumimoji="1"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</a:t>
              </a:r>
              <a:endParaRPr kumimoji="1"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267CAA1-4344-9740-9CC7-94D3DD17EB1F}"/>
                </a:ext>
              </a:extLst>
            </p:cNvPr>
            <p:cNvSpPr txBox="1"/>
            <p:nvPr/>
          </p:nvSpPr>
          <p:spPr>
            <a:xfrm>
              <a:off x="7514590" y="1717040"/>
              <a:ext cx="84137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2.</a:t>
              </a:r>
              <a:r>
                <a:rPr kumimoji="1"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투자신청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E88F7A6-E3EA-E64A-80FB-6106E2E96975}"/>
                </a:ext>
              </a:extLst>
            </p:cNvPr>
            <p:cNvSpPr txBox="1"/>
            <p:nvPr/>
          </p:nvSpPr>
          <p:spPr>
            <a:xfrm>
              <a:off x="7365365" y="2038985"/>
              <a:ext cx="109664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3.</a:t>
              </a:r>
              <a:r>
                <a:rPr kumimoji="1"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원리금수취권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1D53517-CF8A-B14D-B674-94333C69B32B}"/>
                </a:ext>
              </a:extLst>
            </p:cNvPr>
            <p:cNvSpPr txBox="1"/>
            <p:nvPr/>
          </p:nvSpPr>
          <p:spPr>
            <a:xfrm>
              <a:off x="7430770" y="2379980"/>
              <a:ext cx="1110615" cy="23431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투자자 </a:t>
              </a:r>
              <a:r>
                <a:rPr kumimoji="1" lang="ko-KR" altLang="en-US" sz="1200" dirty="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출금요청</a:t>
              </a:r>
              <a:endParaRPr kumimoji="1"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50E5048-7619-4744-A729-8D698D296A7B}"/>
                </a:ext>
              </a:extLst>
            </p:cNvPr>
            <p:cNvSpPr txBox="1"/>
            <p:nvPr/>
          </p:nvSpPr>
          <p:spPr>
            <a:xfrm>
              <a:off x="6899910" y="2900680"/>
              <a:ext cx="727075" cy="390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투자금</a:t>
              </a:r>
              <a:endParaRPr kumimoji="1"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 algn="ctr"/>
              <a:r>
                <a:rPr kumimoji="1"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이체</a:t>
              </a:r>
              <a:r>
                <a:rPr kumimoji="1"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kumimoji="1"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지시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C4B6A16-382C-4943-BD96-64582804B4D6}"/>
                </a:ext>
              </a:extLst>
            </p:cNvPr>
            <p:cNvSpPr txBox="1"/>
            <p:nvPr/>
          </p:nvSpPr>
          <p:spPr>
            <a:xfrm>
              <a:off x="6279515" y="3262630"/>
              <a:ext cx="727075" cy="390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예치금</a:t>
              </a:r>
              <a:endParaRPr kumimoji="1"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 algn="ctr"/>
              <a:r>
                <a:rPr kumimoji="1"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출금</a:t>
              </a:r>
              <a:r>
                <a:rPr kumimoji="1"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kumimoji="1"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지시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5F5C226-E006-BD4D-B186-589566CFB4BB}"/>
                </a:ext>
              </a:extLst>
            </p:cNvPr>
            <p:cNvSpPr txBox="1"/>
            <p:nvPr/>
          </p:nvSpPr>
          <p:spPr>
            <a:xfrm>
              <a:off x="4002405" y="5430520"/>
              <a:ext cx="1032510" cy="221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1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대출자 </a:t>
              </a:r>
              <a:r>
                <a:rPr kumimoji="1" lang="ko-KR" altLang="en-US" sz="1100" dirty="0" err="1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입금계좌</a:t>
              </a:r>
              <a:endParaRPr kumimoji="1" lang="ko-KR" altLang="en-US" sz="11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E7EB993-603C-6A49-B913-8306EB99E646}"/>
                </a:ext>
              </a:extLst>
            </p:cNvPr>
            <p:cNvSpPr txBox="1"/>
            <p:nvPr/>
          </p:nvSpPr>
          <p:spPr>
            <a:xfrm>
              <a:off x="4002405" y="5130165"/>
              <a:ext cx="1032510" cy="221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1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대출자 </a:t>
              </a:r>
              <a:r>
                <a:rPr kumimoji="1" lang="ko-KR" altLang="en-US" sz="1100" dirty="0" err="1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상환계좌</a:t>
              </a:r>
              <a:endParaRPr kumimoji="1" lang="ko-KR" altLang="en-US" sz="11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168BCA1D-DC3D-574F-93F5-9D0A890D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6430" y="1552575"/>
              <a:ext cx="946150" cy="833120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A3FE3815-9920-C046-966C-66A1A0B4A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4640" y="1552575"/>
              <a:ext cx="946150" cy="833120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9D80D7C1-D297-ED49-B3BC-A0D0DEC41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0585" y="4122420"/>
              <a:ext cx="1214120" cy="1068705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630B13CB-A506-EB44-9BE2-685FF6EC2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470" y="4154170"/>
              <a:ext cx="1032510" cy="908685"/>
            </a:xfrm>
            <a:prstGeom prst="rect">
              <a:avLst/>
            </a:prstGeom>
          </p:spPr>
        </p:pic>
        <p:sp>
          <p:nvSpPr>
            <p:cNvPr id="77" name="모서리가 둥근 직사각형 76">
              <a:extLst>
                <a:ext uri="{FF2B5EF4-FFF2-40B4-BE49-F238E27FC236}">
                  <a16:creationId xmlns:a16="http://schemas.microsoft.com/office/drawing/2014/main" id="{FC6A5751-679D-8F40-9318-4918AEF9E043}"/>
                </a:ext>
              </a:extLst>
            </p:cNvPr>
            <p:cNvSpPr/>
            <p:nvPr/>
          </p:nvSpPr>
          <p:spPr>
            <a:xfrm>
              <a:off x="5757545" y="2466975"/>
              <a:ext cx="744855" cy="244475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678CEC2-47E7-E848-95B6-F6CE3CBC0069}"/>
                </a:ext>
              </a:extLst>
            </p:cNvPr>
            <p:cNvSpPr txBox="1"/>
            <p:nvPr/>
          </p:nvSpPr>
          <p:spPr>
            <a:xfrm>
              <a:off x="5807710" y="2479675"/>
              <a:ext cx="645795" cy="221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100" dirty="0" err="1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운영계좌</a:t>
              </a:r>
              <a:endParaRPr kumimoji="1" lang="ko-KR" altLang="en-US" sz="11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6F856D8E-3798-7F40-AC07-AEFF41C2AD90}"/>
                </a:ext>
              </a:extLst>
            </p:cNvPr>
            <p:cNvSpPr/>
            <p:nvPr/>
          </p:nvSpPr>
          <p:spPr>
            <a:xfrm>
              <a:off x="2017395" y="2466975"/>
              <a:ext cx="744855" cy="24447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B63BA56-507C-BA46-AC9C-C8C8AA5A7F71}"/>
                </a:ext>
              </a:extLst>
            </p:cNvPr>
            <p:cNvSpPr txBox="1"/>
            <p:nvPr/>
          </p:nvSpPr>
          <p:spPr>
            <a:xfrm>
              <a:off x="2066925" y="2479675"/>
              <a:ext cx="645795" cy="221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100" dirty="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본인계좌</a:t>
              </a:r>
              <a:endParaRPr kumimoji="1" lang="ko-KR" altLang="en-US" sz="11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88BEC286-FB8A-ED42-9667-B0AF3101A760}"/>
                </a:ext>
              </a:extLst>
            </p:cNvPr>
            <p:cNvSpPr/>
            <p:nvPr/>
          </p:nvSpPr>
          <p:spPr>
            <a:xfrm>
              <a:off x="9285605" y="2466975"/>
              <a:ext cx="744855" cy="24447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731AA18-D3B9-6449-893F-E59C3C7B180E}"/>
                </a:ext>
              </a:extLst>
            </p:cNvPr>
            <p:cNvSpPr txBox="1"/>
            <p:nvPr/>
          </p:nvSpPr>
          <p:spPr>
            <a:xfrm>
              <a:off x="9335135" y="2479675"/>
              <a:ext cx="645795" cy="221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1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가상계좌</a:t>
              </a:r>
            </a:p>
          </p:txBody>
        </p:sp>
        <p:sp>
          <p:nvSpPr>
            <p:cNvPr id="83" name="모서리가 둥근 직사각형 82">
              <a:extLst>
                <a:ext uri="{FF2B5EF4-FFF2-40B4-BE49-F238E27FC236}">
                  <a16:creationId xmlns:a16="http://schemas.microsoft.com/office/drawing/2014/main" id="{7D6811E4-C0A9-0C46-8703-E973C69CE97D}"/>
                </a:ext>
              </a:extLst>
            </p:cNvPr>
            <p:cNvSpPr/>
            <p:nvPr/>
          </p:nvSpPr>
          <p:spPr>
            <a:xfrm>
              <a:off x="7295515" y="5320665"/>
              <a:ext cx="1082040" cy="24447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FF49527-6324-9543-80A0-230DFF81832C}"/>
                </a:ext>
              </a:extLst>
            </p:cNvPr>
            <p:cNvSpPr txBox="1"/>
            <p:nvPr/>
          </p:nvSpPr>
          <p:spPr>
            <a:xfrm>
              <a:off x="7345680" y="5339080"/>
              <a:ext cx="1032510" cy="221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1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가상계좌 </a:t>
              </a:r>
              <a:r>
                <a:rPr kumimoji="1" lang="ko-KR" altLang="en-US" sz="1100" dirty="0" err="1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모계좌</a:t>
              </a:r>
              <a:endParaRPr kumimoji="1" lang="ko-KR" altLang="en-US" sz="11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85" name="모서리가 둥근 직사각형 84">
              <a:extLst>
                <a:ext uri="{FF2B5EF4-FFF2-40B4-BE49-F238E27FC236}">
                  <a16:creationId xmlns:a16="http://schemas.microsoft.com/office/drawing/2014/main" id="{F915317E-6821-2C4B-86E4-85FBF3EDAC39}"/>
                </a:ext>
              </a:extLst>
            </p:cNvPr>
            <p:cNvSpPr/>
            <p:nvPr/>
          </p:nvSpPr>
          <p:spPr>
            <a:xfrm>
              <a:off x="9324975" y="3526790"/>
              <a:ext cx="744855" cy="24447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E4BE44F-D7BD-194E-B2AE-79A689EAAEAE}"/>
                </a:ext>
              </a:extLst>
            </p:cNvPr>
            <p:cNvSpPr txBox="1"/>
            <p:nvPr/>
          </p:nvSpPr>
          <p:spPr>
            <a:xfrm>
              <a:off x="9378950" y="3549650"/>
              <a:ext cx="645795" cy="221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100" dirty="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본인계좌</a:t>
              </a:r>
              <a:endParaRPr kumimoji="1" lang="ko-KR" altLang="en-US" sz="11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pic>
        <p:nvPicPr>
          <p:cNvPr id="92" name="그림 91">
            <a:extLst>
              <a:ext uri="{FF2B5EF4-FFF2-40B4-BE49-F238E27FC236}">
                <a16:creationId xmlns:a16="http://schemas.microsoft.com/office/drawing/2014/main" id="{70E0D993-9A32-46B9-B2C6-05CF8638F8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71735" y="6311900"/>
            <a:ext cx="448310" cy="441325"/>
          </a:xfrm>
          <a:prstGeom prst="rect">
            <a:avLst/>
          </a:prstGeom>
          <a:noFill/>
        </p:spPr>
      </p:pic>
      <p:sp>
        <p:nvSpPr>
          <p:cNvPr id="93" name="텍스트 상자 14">
            <a:extLst>
              <a:ext uri="{FF2B5EF4-FFF2-40B4-BE49-F238E27FC236}">
                <a16:creationId xmlns:a16="http://schemas.microsoft.com/office/drawing/2014/main" id="{236A6A20-0C64-4A4A-9BC4-B1B69CA62F48}"/>
              </a:ext>
            </a:extLst>
          </p:cNvPr>
          <p:cNvSpPr txBox="1">
            <a:spLocks/>
          </p:cNvSpPr>
          <p:nvPr/>
        </p:nvSpPr>
        <p:spPr>
          <a:xfrm>
            <a:off x="10520045" y="6260465"/>
            <a:ext cx="183261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dirty="0" err="1">
                <a:latin typeface="AppleSDGothicNeoEB00" charset="0"/>
                <a:ea typeface="AppleSDGothicNeoEB00" charset="0"/>
              </a:rPr>
              <a:t>FundingTalk</a:t>
            </a:r>
            <a:endParaRPr lang="ko-KR" altLang="en-US" sz="1800" b="0" dirty="0">
              <a:latin typeface="AppleSDGothicNeoEB00" charset="0"/>
              <a:ea typeface="AppleSDGothicNeoEB00" charset="0"/>
            </a:endParaRPr>
          </a:p>
        </p:txBody>
      </p:sp>
      <p:sp>
        <p:nvSpPr>
          <p:cNvPr id="94" name="텍스트 상자 15">
            <a:extLst>
              <a:ext uri="{FF2B5EF4-FFF2-40B4-BE49-F238E27FC236}">
                <a16:creationId xmlns:a16="http://schemas.microsoft.com/office/drawing/2014/main" id="{F484E5CD-5350-4B31-BC9A-F66D2513766B}"/>
              </a:ext>
            </a:extLst>
          </p:cNvPr>
          <p:cNvSpPr txBox="1">
            <a:spLocks/>
          </p:cNvSpPr>
          <p:nvPr/>
        </p:nvSpPr>
        <p:spPr>
          <a:xfrm>
            <a:off x="10520045" y="6519545"/>
            <a:ext cx="1440815" cy="262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dirty="0" err="1">
                <a:latin typeface="AppleSDGothicNeoM00" charset="0"/>
                <a:ea typeface="AppleSDGothicNeoM00" charset="0"/>
              </a:rPr>
              <a:t>모두를</a:t>
            </a:r>
            <a:r>
              <a:rPr sz="1050" dirty="0">
                <a:latin typeface="AppleSDGothicNeoM00" charset="0"/>
                <a:ea typeface="AppleSDGothicNeoM00" charset="0"/>
              </a:rPr>
              <a:t> </a:t>
            </a:r>
            <a:r>
              <a:rPr sz="1050" dirty="0" err="1">
                <a:latin typeface="AppleSDGothicNeoM00" charset="0"/>
                <a:ea typeface="AppleSDGothicNeoM00" charset="0"/>
              </a:rPr>
              <a:t>생각하다</a:t>
            </a:r>
            <a:r>
              <a:rPr sz="1050" dirty="0">
                <a:latin typeface="AppleSDGothicNeoM00" charset="0"/>
                <a:ea typeface="AppleSDGothicNeoM00" charset="0"/>
              </a:rPr>
              <a:t>, </a:t>
            </a:r>
            <a:r>
              <a:rPr sz="1050" dirty="0" err="1">
                <a:latin typeface="AppleSDGothicNeoM00" charset="0"/>
                <a:ea typeface="AppleSDGothicNeoM00" charset="0"/>
              </a:rPr>
              <a:t>펀딩톡</a:t>
            </a:r>
            <a:endParaRPr lang="ko-KR" altLang="en-US" sz="1050" dirty="0">
              <a:latin typeface="AppleSDGothicNeoM00" charset="0"/>
              <a:ea typeface="AppleSDGothicNeoM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90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80F637-AFCC-4861-B79E-65ABA81E18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b="21626"/>
          <a:stretch/>
        </p:blipFill>
        <p:spPr>
          <a:xfrm>
            <a:off x="0" y="1270"/>
            <a:ext cx="12192000" cy="68567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FC9904-442B-4679-8E12-D5B44BD9E67C}"/>
              </a:ext>
            </a:extLst>
          </p:cNvPr>
          <p:cNvSpPr/>
          <p:nvPr/>
        </p:nvSpPr>
        <p:spPr>
          <a:xfrm>
            <a:off x="0" y="-8455"/>
            <a:ext cx="12192000" cy="6899910"/>
          </a:xfrm>
          <a:prstGeom prst="rect">
            <a:avLst/>
          </a:prstGeom>
          <a:solidFill>
            <a:srgbClr val="FFFFFF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B8002-5886-4358-A41C-0B7B3238B869}"/>
              </a:ext>
            </a:extLst>
          </p:cNvPr>
          <p:cNvSpPr txBox="1"/>
          <p:nvPr/>
        </p:nvSpPr>
        <p:spPr>
          <a:xfrm>
            <a:off x="2048510" y="1855470"/>
            <a:ext cx="58547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FB50EF-274B-4598-8EC2-F0DECBF81D8D}"/>
              </a:ext>
            </a:extLst>
          </p:cNvPr>
          <p:cNvSpPr txBox="1"/>
          <p:nvPr/>
        </p:nvSpPr>
        <p:spPr>
          <a:xfrm>
            <a:off x="2048510" y="4856480"/>
            <a:ext cx="58356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P2P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247DBDA-1E92-46EB-B79B-B262BEF97DFA}"/>
              </a:ext>
            </a:extLst>
          </p:cNvPr>
          <p:cNvSpPr/>
          <p:nvPr/>
        </p:nvSpPr>
        <p:spPr>
          <a:xfrm>
            <a:off x="2799715" y="-858520"/>
            <a:ext cx="7592695" cy="65659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C166A0-3660-44B5-A810-E8882FBE7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667" l="2667" r="98667">
                        <a14:foregroundMark x1="46158" y1="7782" x2="48667" y2="6667"/>
                        <a14:foregroundMark x1="88667" y1="68667" x2="91333" y2="62000"/>
                        <a14:foregroundMark x1="13333" y1="78667" x2="17333" y2="91333"/>
                        <a14:foregroundMark x1="7333" y1="70667" x2="30000" y2="84667"/>
                        <a14:foregroundMark x1="19333" y1="78000" x2="14667" y2="94667"/>
                        <a14:foregroundMark x1="12000" y1="78667" x2="2667" y2="99333"/>
                        <a14:foregroundMark x1="18000" y1="76667" x2="14667" y2="97333"/>
                        <a14:foregroundMark x1="45333" y1="9333" x2="45414" y2="8366"/>
                        <a14:foregroundMark x1="87333" y1="65333" x2="98667" y2="62667"/>
                        <a14:foregroundMark x1="48000" y1="30667" x2="48000" y2="62000"/>
                        <a14:foregroundMark x1="39728" y1="18864" x2="32667" y2="58667"/>
                        <a14:foregroundMark x1="56667" y1="34667" x2="42000" y2="78000"/>
                        <a14:foregroundMark x1="54000" y1="36000" x2="46000" y2="68667"/>
                        <a14:foregroundMark x1="30667" y1="78667" x2="15333" y2="99333"/>
                        <a14:foregroundMark x1="51333" y1="9333" x2="46804" y2="7274"/>
                        <a14:foregroundMark x1="45333" y1="10000" x2="44310" y2="9233"/>
                        <a14:foregroundMark x1="44770" y1="8872" x2="46000" y2="11333"/>
                        <a14:foregroundMark x1="44410" y1="9154" x2="45333" y2="10000"/>
                        <a14:backgroundMark x1="2667" y1="48000" x2="5012" y2="49407"/>
                        <a14:backgroundMark x1="80468" y1="4333" x2="76760" y2="6018"/>
                        <a14:backgroundMark x1="81175" y1="4011" x2="81024" y2="4080"/>
                        <a14:backgroundMark x1="82667" y1="3333" x2="82140" y2="3572"/>
                        <a14:backgroundMark x1="81077" y1="17193" x2="81333" y2="17333"/>
                        <a14:backgroundMark x1="76445" y1="14667" x2="78832" y2="15969"/>
                        <a14:backgroundMark x1="91333" y1="10000" x2="91333" y2="10667"/>
                        <a14:backgroundMark x1="91333" y1="7333" x2="91333" y2="10000"/>
                        <a14:backgroundMark x1="13006" y1="43333" x2="14000" y2="43333"/>
                        <a14:backgroundMark x1="8667" y1="41333" x2="8667" y2="41333"/>
                        <a14:backgroundMark x1="20000" y1="28000" x2="20000" y2="28000"/>
                        <a14:backgroundMark x1="40667" y1="10000" x2="27333" y2="2667"/>
                        <a14:backgroundMark x1="42667" y1="10000" x2="35333" y2="2667"/>
                        <a14:backgroundMark x1="39333" y1="6000" x2="43333" y2="10000"/>
                        <a14:backgroundMark x1="10667" y1="41333" x2="10836" y2="42008"/>
                        <a14:backgroundMark x1="88000" y1="15333" x2="90667" y2="13333"/>
                        <a14:backgroundMark x1="90667" y1="13333" x2="86000" y2="16000"/>
                        <a14:backgroundMark x1="82667" y1="14667" x2="82667" y2="14667"/>
                        <a14:backgroundMark x1="82000" y1="14000" x2="82000" y2="14000"/>
                        <a14:backgroundMark x1="89333" y1="13333" x2="86667" y2="16667"/>
                        <a14:backgroundMark x1="6667" y1="36000" x2="12000" y2="45333"/>
                        <a14:backgroundMark x1="9333" y1="42000" x2="8000" y2="47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26700" y="1727835"/>
            <a:ext cx="685165" cy="6851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C162BBD-D7B3-40CF-A21E-78C07C803B0A}"/>
              </a:ext>
            </a:extLst>
          </p:cNvPr>
          <p:cNvSpPr/>
          <p:nvPr/>
        </p:nvSpPr>
        <p:spPr>
          <a:xfrm>
            <a:off x="2754630" y="4746625"/>
            <a:ext cx="7592695" cy="656590"/>
          </a:xfrm>
          <a:prstGeom prst="rightArrow">
            <a:avLst/>
          </a:prstGeom>
          <a:solidFill>
            <a:srgbClr val="0050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3B4AABE-1C08-4F4C-A899-C33228283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667" l="2667" r="98667">
                        <a14:foregroundMark x1="46158" y1="7782" x2="48667" y2="6667"/>
                        <a14:foregroundMark x1="88667" y1="68667" x2="91333" y2="62000"/>
                        <a14:foregroundMark x1="13333" y1="78667" x2="17333" y2="91333"/>
                        <a14:foregroundMark x1="7333" y1="70667" x2="30000" y2="84667"/>
                        <a14:foregroundMark x1="19333" y1="78000" x2="14667" y2="94667"/>
                        <a14:foregroundMark x1="12000" y1="78667" x2="2667" y2="99333"/>
                        <a14:foregroundMark x1="18000" y1="76667" x2="14667" y2="97333"/>
                        <a14:foregroundMark x1="45333" y1="9333" x2="45414" y2="8366"/>
                        <a14:foregroundMark x1="87333" y1="65333" x2="98667" y2="62667"/>
                        <a14:foregroundMark x1="48000" y1="30667" x2="48000" y2="62000"/>
                        <a14:foregroundMark x1="39728" y1="18864" x2="32667" y2="58667"/>
                        <a14:foregroundMark x1="56667" y1="34667" x2="42000" y2="78000"/>
                        <a14:foregroundMark x1="54000" y1="36000" x2="46000" y2="68667"/>
                        <a14:foregroundMark x1="30667" y1="78667" x2="15333" y2="99333"/>
                        <a14:foregroundMark x1="51333" y1="9333" x2="46804" y2="7274"/>
                        <a14:foregroundMark x1="45333" y1="10000" x2="44310" y2="9233"/>
                        <a14:foregroundMark x1="44770" y1="8872" x2="46000" y2="11333"/>
                        <a14:foregroundMark x1="44410" y1="9154" x2="45333" y2="10000"/>
                        <a14:backgroundMark x1="2667" y1="48000" x2="5012" y2="49407"/>
                        <a14:backgroundMark x1="80468" y1="4333" x2="76760" y2="6018"/>
                        <a14:backgroundMark x1="81175" y1="4011" x2="81024" y2="4080"/>
                        <a14:backgroundMark x1="82667" y1="3333" x2="82140" y2="3572"/>
                        <a14:backgroundMark x1="81077" y1="17193" x2="81333" y2="17333"/>
                        <a14:backgroundMark x1="76445" y1="14667" x2="78832" y2="15969"/>
                        <a14:backgroundMark x1="91333" y1="10000" x2="91333" y2="10667"/>
                        <a14:backgroundMark x1="91333" y1="7333" x2="91333" y2="10000"/>
                        <a14:backgroundMark x1="13006" y1="43333" x2="14000" y2="43333"/>
                        <a14:backgroundMark x1="8667" y1="41333" x2="8667" y2="41333"/>
                        <a14:backgroundMark x1="20000" y1="28000" x2="20000" y2="28000"/>
                        <a14:backgroundMark x1="40667" y1="10000" x2="27333" y2="2667"/>
                        <a14:backgroundMark x1="42667" y1="10000" x2="35333" y2="2667"/>
                        <a14:backgroundMark x1="39333" y1="6000" x2="43333" y2="10000"/>
                        <a14:backgroundMark x1="10667" y1="41333" x2="10836" y2="42008"/>
                        <a14:backgroundMark x1="88000" y1="15333" x2="90667" y2="13333"/>
                        <a14:backgroundMark x1="90667" y1="13333" x2="86000" y2="16000"/>
                        <a14:backgroundMark x1="82667" y1="14667" x2="82667" y2="14667"/>
                        <a14:backgroundMark x1="82000" y1="14000" x2="82000" y2="14000"/>
                        <a14:backgroundMark x1="89333" y1="13333" x2="86667" y2="16667"/>
                        <a14:backgroundMark x1="6667" y1="36000" x2="12000" y2="45333"/>
                        <a14:backgroundMark x1="9333" y1="42000" x2="8000" y2="47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92410" y="4699000"/>
            <a:ext cx="685165" cy="6851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36460" y="4738370"/>
            <a:ext cx="741045" cy="72898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F79A189-F59D-4426-9405-1B85E95E9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7" b="99333" l="10000" r="90000">
                        <a14:foregroundMark x1="48000" y1="14000" x2="51333" y2="8667"/>
                        <a14:foregroundMark x1="34840" y1="96949" x2="60000" y2="96000"/>
                        <a14:foregroundMark x1="60000" y1="96000" x2="71333" y2="96000"/>
                        <a14:foregroundMark x1="46667" y1="36000" x2="61333" y2="42000"/>
                        <a14:foregroundMark x1="56000" y1="6000" x2="47333" y2="37333"/>
                        <a14:foregroundMark x1="54667" y1="12000" x2="51333" y2="57333"/>
                        <a14:foregroundMark x1="52667" y1="21333" x2="57333" y2="68667"/>
                        <a14:foregroundMark x1="44667" y1="9333" x2="51333" y2="54000"/>
                        <a14:foregroundMark x1="50667" y1="88667" x2="50667" y2="88667"/>
                        <a14:foregroundMark x1="43333" y1="3333" x2="50000" y2="3333"/>
                        <a14:foregroundMark x1="42667" y1="75333" x2="34667" y2="90000"/>
                        <a14:foregroundMark x1="34667" y1="90000" x2="34667" y2="99333"/>
                        <a14:foregroundMark x1="45333" y1="30667" x2="51333" y2="9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0000" y="4544060"/>
            <a:ext cx="923290" cy="9232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9" name="이중 물결 28">
            <a:extLst>
              <a:ext uri="{FF2B5EF4-FFF2-40B4-BE49-F238E27FC236}">
                <a16:creationId xmlns:a16="http://schemas.microsoft.com/office/drawing/2014/main" id="{CC97DD9D-26F7-45FB-AB4D-C9EAB79167EC}"/>
              </a:ext>
            </a:extLst>
          </p:cNvPr>
          <p:cNvSpPr/>
          <p:nvPr/>
        </p:nvSpPr>
        <p:spPr>
          <a:xfrm>
            <a:off x="-116840" y="7127875"/>
            <a:ext cx="2979420" cy="595630"/>
          </a:xfrm>
          <a:prstGeom prst="doubleWave">
            <a:avLst>
              <a:gd name="adj1" fmla="val 12500"/>
              <a:gd name="adj2" fmla="val 3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중 물결 29">
            <a:extLst>
              <a:ext uri="{FF2B5EF4-FFF2-40B4-BE49-F238E27FC236}">
                <a16:creationId xmlns:a16="http://schemas.microsoft.com/office/drawing/2014/main" id="{0FAA2AAE-C28E-4E79-9787-43A5AF14BDA5}"/>
              </a:ext>
            </a:extLst>
          </p:cNvPr>
          <p:cNvSpPr/>
          <p:nvPr/>
        </p:nvSpPr>
        <p:spPr>
          <a:xfrm>
            <a:off x="2799715" y="7160260"/>
            <a:ext cx="2979420" cy="595630"/>
          </a:xfrm>
          <a:prstGeom prst="doubleWave">
            <a:avLst>
              <a:gd name="adj1" fmla="val 12500"/>
              <a:gd name="adj2" fmla="val 3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중 물결 31">
            <a:extLst>
              <a:ext uri="{FF2B5EF4-FFF2-40B4-BE49-F238E27FC236}">
                <a16:creationId xmlns:a16="http://schemas.microsoft.com/office/drawing/2014/main" id="{EB348CCA-D18C-4691-A683-EBE3B4D81921}"/>
              </a:ext>
            </a:extLst>
          </p:cNvPr>
          <p:cNvSpPr/>
          <p:nvPr/>
        </p:nvSpPr>
        <p:spPr>
          <a:xfrm>
            <a:off x="5742940" y="7172960"/>
            <a:ext cx="2979420" cy="595630"/>
          </a:xfrm>
          <a:prstGeom prst="doubleWave">
            <a:avLst>
              <a:gd name="adj1" fmla="val 12500"/>
              <a:gd name="adj2" fmla="val 3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8490439-9C01-4AFB-8F64-955017A6120A}"/>
              </a:ext>
            </a:extLst>
          </p:cNvPr>
          <p:cNvGrpSpPr/>
          <p:nvPr/>
        </p:nvGrpSpPr>
        <p:grpSpPr>
          <a:xfrm>
            <a:off x="2702560" y="1560195"/>
            <a:ext cx="7638415" cy="951865"/>
            <a:chOff x="2702560" y="1560195"/>
            <a:chExt cx="7638415" cy="95186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C48FE21-85B6-4963-880F-ECF111BCF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726" r="16419" b="2"/>
            <a:stretch/>
          </p:blipFill>
          <p:spPr>
            <a:xfrm>
              <a:off x="2702560" y="1560195"/>
              <a:ext cx="7388225" cy="766445"/>
            </a:xfrm>
            <a:prstGeom prst="rect">
              <a:avLst/>
            </a:prstGeom>
            <a:effectLst/>
          </p:spPr>
        </p:pic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60A2DF05-69C2-482C-9E35-3B9B35ADD738}"/>
                </a:ext>
              </a:extLst>
            </p:cNvPr>
            <p:cNvSpPr/>
            <p:nvPr/>
          </p:nvSpPr>
          <p:spPr>
            <a:xfrm rot="5400000">
              <a:off x="9699625" y="1870710"/>
              <a:ext cx="870585" cy="412750"/>
            </a:xfrm>
            <a:prstGeom prst="triangle">
              <a:avLst>
                <a:gd name="adj" fmla="val 4908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2E63A2DF-3596-4EDA-9B50-F3BBED408A2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16" b="96484" l="0" r="96094">
                        <a14:foregroundMark x1="49805" y1="34375" x2="48828" y2="60547"/>
                        <a14:foregroundMark x1="48828" y1="60547" x2="53516" y2="76172"/>
                        <a14:foregroundMark x1="24219" y1="30273" x2="18359" y2="44727"/>
                        <a14:foregroundMark x1="18359" y1="44727" x2="17383" y2="86133"/>
                        <a14:foregroundMark x1="17383" y1="86133" x2="16211" y2="90625"/>
                        <a14:foregroundMark x1="6445" y1="26758" x2="17773" y2="20117"/>
                        <a14:foregroundMark x1="17773" y1="20117" x2="29688" y2="16602"/>
                        <a14:foregroundMark x1="52148" y1="7031" x2="48047" y2="16797"/>
                        <a14:foregroundMark x1="38281" y1="9961" x2="47266" y2="5664"/>
                        <a14:foregroundMark x1="47266" y1="5664" x2="59570" y2="6445"/>
                        <a14:foregroundMark x1="59570" y1="6445" x2="68555" y2="15430"/>
                        <a14:foregroundMark x1="68555" y1="15430" x2="81641" y2="37695"/>
                        <a14:foregroundMark x1="81641" y1="37695" x2="80664" y2="90625"/>
                        <a14:foregroundMark x1="49805" y1="4297" x2="50586" y2="3516"/>
                        <a14:foregroundMark x1="50586" y1="3516" x2="50586" y2="3516"/>
                        <a14:foregroundMark x1="50391" y1="3516" x2="44141" y2="5859"/>
                        <a14:foregroundMark x1="13281" y1="25781" x2="35938" y2="25781"/>
                        <a14:foregroundMark x1="35938" y1="25781" x2="70313" y2="23438"/>
                        <a14:foregroundMark x1="70313" y1="23438" x2="92188" y2="23438"/>
                        <a14:foregroundMark x1="12305" y1="94922" x2="40625" y2="92969"/>
                        <a14:foregroundMark x1="40625" y1="92969" x2="96094" y2="92969"/>
                        <a14:foregroundMark x1="4102" y1="20898" x2="5078" y2="27539"/>
                        <a14:foregroundMark x1="7617" y1="95313" x2="18750" y2="98633"/>
                        <a14:foregroundMark x1="18750" y1="98633" x2="43555" y2="98828"/>
                        <a14:foregroundMark x1="43555" y1="98828" x2="68945" y2="96680"/>
                        <a14:foregroundMark x1="68945" y1="96680" x2="79492" y2="96680"/>
                        <a14:foregroundMark x1="79492" y1="96680" x2="91016" y2="96094"/>
                        <a14:foregroundMark x1="91016" y1="96094" x2="93750" y2="96094"/>
                        <a14:foregroundMark x1="7422" y1="96484" x2="0" y2="953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8335" y="1431925"/>
            <a:ext cx="988060" cy="9880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80D4ED-7C62-47C6-B2C9-A41C98B781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67" b="98667" l="10000" r="90000">
                        <a14:foregroundMark x1="41333" y1="10000" x2="50000" y2="12667"/>
                        <a14:foregroundMark x1="34667" y1="8667" x2="46000" y2="8667"/>
                        <a14:foregroundMark x1="44000" y1="6000" x2="40000" y2="1333"/>
                        <a14:foregroundMark x1="42000" y1="84000" x2="40667" y2="96000"/>
                        <a14:foregroundMark x1="66667" y1="84667" x2="67333" y2="93333"/>
                        <a14:foregroundMark x1="42493" y1="95553" x2="32667" y2="96000"/>
                        <a14:foregroundMark x1="42493" y1="95072" x2="38000" y2="98667"/>
                        <a14:backgroundMark x1="20000" y1="39333" x2="22667" y2="68667"/>
                        <a14:backgroundMark x1="82667" y1="16667" x2="83333" y2="58000"/>
                        <a14:backgroundMark x1="56667" y1="93333" x2="56667" y2="98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683000" y="1400175"/>
            <a:ext cx="1265555" cy="11404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CF6B048-9195-4AA3-BDA2-F0E9329523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758" b="99805" l="781" r="98047">
                        <a14:foregroundMark x1="42188" y1="12109" x2="31445" y2="13281"/>
                        <a14:foregroundMark x1="31445" y1="13281" x2="11133" y2="31445"/>
                        <a14:foregroundMark x1="11133" y1="31445" x2="4688" y2="47266"/>
                        <a14:foregroundMark x1="4688" y1="47266" x2="4102" y2="72461"/>
                        <a14:foregroundMark x1="4102" y1="72461" x2="11719" y2="82813"/>
                        <a14:foregroundMark x1="11719" y1="82813" x2="27930" y2="80664"/>
                        <a14:foregroundMark x1="27930" y1="80664" x2="41992" y2="75000"/>
                        <a14:foregroundMark x1="41992" y1="75000" x2="46094" y2="71094"/>
                        <a14:foregroundMark x1="17578" y1="2148" x2="66602" y2="7031"/>
                        <a14:foregroundMark x1="92383" y1="41797" x2="87305" y2="88672"/>
                        <a14:foregroundMark x1="88086" y1="38477" x2="88672" y2="59961"/>
                        <a14:foregroundMark x1="31055" y1="23633" x2="17578" y2="40625"/>
                        <a14:foregroundMark x1="17578" y1="40625" x2="19531" y2="50586"/>
                        <a14:foregroundMark x1="19531" y1="50586" x2="33398" y2="49023"/>
                        <a14:foregroundMark x1="33398" y1="49023" x2="37109" y2="37500"/>
                        <a14:foregroundMark x1="37109" y1="37500" x2="34766" y2="25586"/>
                        <a14:foregroundMark x1="34766" y1="25586" x2="14844" y2="31250"/>
                        <a14:foregroundMark x1="14844" y1="31250" x2="11523" y2="44727"/>
                        <a14:foregroundMark x1="11523" y1="44727" x2="19336" y2="55664"/>
                        <a14:foregroundMark x1="19336" y1="55664" x2="29492" y2="57813"/>
                        <a14:foregroundMark x1="29492" y1="57813" x2="35547" y2="41016"/>
                        <a14:foregroundMark x1="35547" y1="41016" x2="22852" y2="36523"/>
                        <a14:foregroundMark x1="22852" y1="36523" x2="20703" y2="49805"/>
                        <a14:foregroundMark x1="20703" y1="49805" x2="26367" y2="62109"/>
                        <a14:foregroundMark x1="26367" y1="62109" x2="40430" y2="55078"/>
                        <a14:foregroundMark x1="40430" y1="55078" x2="37500" y2="43750"/>
                        <a14:foregroundMark x1="37500" y1="43750" x2="26563" y2="43164"/>
                        <a14:foregroundMark x1="26563" y1="43164" x2="15625" y2="56445"/>
                        <a14:foregroundMark x1="15625" y1="56445" x2="17578" y2="71680"/>
                        <a14:foregroundMark x1="17578" y1="71680" x2="31250" y2="72266"/>
                        <a14:foregroundMark x1="31250" y1="72266" x2="31250" y2="61328"/>
                        <a14:foregroundMark x1="31250" y1="61328" x2="18945" y2="70898"/>
                        <a14:foregroundMark x1="18945" y1="70898" x2="20703" y2="86523"/>
                        <a14:foregroundMark x1="20703" y1="86523" x2="33594" y2="88086"/>
                        <a14:foregroundMark x1="33594" y1="88086" x2="30664" y2="76367"/>
                        <a14:foregroundMark x1="30664" y1="76367" x2="19531" y2="72070"/>
                        <a14:foregroundMark x1="19531" y1="72070" x2="10742" y2="78906"/>
                        <a14:foregroundMark x1="10742" y1="78906" x2="17188" y2="88477"/>
                        <a14:foregroundMark x1="17188" y1="88477" x2="21484" y2="77344"/>
                        <a14:foregroundMark x1="21484" y1="77344" x2="19336" y2="88086"/>
                        <a14:foregroundMark x1="19336" y1="88086" x2="21875" y2="88477"/>
                        <a14:foregroundMark x1="39453" y1="27539" x2="30078" y2="44531"/>
                        <a14:foregroundMark x1="30078" y1="44531" x2="43555" y2="45898"/>
                        <a14:foregroundMark x1="43555" y1="45898" x2="47070" y2="33984"/>
                        <a14:foregroundMark x1="47070" y1="33984" x2="39453" y2="21289"/>
                        <a14:foregroundMark x1="39453" y1="21289" x2="27539" y2="22461"/>
                        <a14:foregroundMark x1="27539" y1="22461" x2="27734" y2="33984"/>
                        <a14:foregroundMark x1="27734" y1="33984" x2="37109" y2="38477"/>
                        <a14:foregroundMark x1="37109" y1="38477" x2="45313" y2="23633"/>
                        <a14:foregroundMark x1="45313" y1="23633" x2="43164" y2="29688"/>
                        <a14:foregroundMark x1="49414" y1="14258" x2="40625" y2="21094"/>
                        <a14:foregroundMark x1="40625" y1="21094" x2="40039" y2="32813"/>
                        <a14:foregroundMark x1="40039" y1="32813" x2="48633" y2="43750"/>
                        <a14:foregroundMark x1="48633" y1="43750" x2="47266" y2="80859"/>
                        <a14:foregroundMark x1="47266" y1="80859" x2="50586" y2="75781"/>
                        <a14:foregroundMark x1="45313" y1="76563" x2="40430" y2="85352"/>
                        <a14:foregroundMark x1="40430" y1="85352" x2="39844" y2="85547"/>
                        <a14:foregroundMark x1="22266" y1="18164" x2="1758" y2="31641"/>
                        <a14:foregroundMark x1="4102" y1="95898" x2="48047" y2="95313"/>
                        <a14:foregroundMark x1="48047" y1="95313" x2="54883" y2="87891"/>
                        <a14:foregroundMark x1="54883" y1="87891" x2="60742" y2="87109"/>
                        <a14:foregroundMark x1="89453" y1="36719" x2="91797" y2="48242"/>
                        <a14:foregroundMark x1="91797" y1="48242" x2="97070" y2="56445"/>
                        <a14:foregroundMark x1="97070" y1="56445" x2="98242" y2="66992"/>
                        <a14:foregroundMark x1="33203" y1="99023" x2="5078" y2="99805"/>
                        <a14:foregroundMark x1="41211" y1="98633" x2="781" y2="98633"/>
                        <a14:foregroundMark x1="781" y1="98633" x2="781" y2="98633"/>
                        <a14:backgroundMark x1="85742" y1="7422" x2="75391" y2="80469"/>
                        <a14:backgroundMark x1="75391" y1="80469" x2="75391" y2="804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46670" y="1448435"/>
            <a:ext cx="988060" cy="988060"/>
          </a:xfrm>
          <a:prstGeom prst="rect">
            <a:avLst/>
          </a:prstGeom>
        </p:spPr>
      </p:pic>
      <p:sp>
        <p:nvSpPr>
          <p:cNvPr id="37" name="양쪽 대괄호 36">
            <a:extLst>
              <a:ext uri="{FF2B5EF4-FFF2-40B4-BE49-F238E27FC236}">
                <a16:creationId xmlns:a16="http://schemas.microsoft.com/office/drawing/2014/main" id="{F6305EBD-0527-463F-8FF3-2BFCF9D7BBFF}"/>
              </a:ext>
            </a:extLst>
          </p:cNvPr>
          <p:cNvSpPr/>
          <p:nvPr/>
        </p:nvSpPr>
        <p:spPr>
          <a:xfrm>
            <a:off x="1702435" y="2990850"/>
            <a:ext cx="9528175" cy="1239520"/>
          </a:xfrm>
          <a:prstGeom prst="bracketPair">
            <a:avLst/>
          </a:prstGeom>
          <a:solidFill>
            <a:schemeClr val="bg1">
              <a:alpha val="28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4AF6334-4D40-4C81-9DCF-BCB01C71E03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758" b="99805" l="781" r="98047">
                        <a14:foregroundMark x1="42188" y1="12109" x2="31445" y2="13281"/>
                        <a14:foregroundMark x1="31445" y1="13281" x2="11133" y2="31445"/>
                        <a14:foregroundMark x1="11133" y1="31445" x2="4688" y2="47266"/>
                        <a14:foregroundMark x1="4688" y1="47266" x2="4102" y2="72461"/>
                        <a14:foregroundMark x1="4102" y1="72461" x2="11719" y2="82813"/>
                        <a14:foregroundMark x1="11719" y1="82813" x2="27930" y2="80664"/>
                        <a14:foregroundMark x1="27930" y1="80664" x2="41992" y2="75000"/>
                        <a14:foregroundMark x1="41992" y1="75000" x2="46094" y2="71094"/>
                        <a14:foregroundMark x1="17578" y1="2148" x2="66602" y2="7031"/>
                        <a14:foregroundMark x1="92383" y1="41797" x2="87305" y2="88672"/>
                        <a14:foregroundMark x1="88086" y1="38477" x2="88672" y2="59961"/>
                        <a14:foregroundMark x1="31055" y1="23633" x2="17578" y2="40625"/>
                        <a14:foregroundMark x1="17578" y1="40625" x2="19531" y2="50586"/>
                        <a14:foregroundMark x1="19531" y1="50586" x2="33398" y2="49023"/>
                        <a14:foregroundMark x1="33398" y1="49023" x2="37109" y2="37500"/>
                        <a14:foregroundMark x1="37109" y1="37500" x2="34766" y2="25586"/>
                        <a14:foregroundMark x1="34766" y1="25586" x2="14844" y2="31250"/>
                        <a14:foregroundMark x1="14844" y1="31250" x2="11523" y2="44727"/>
                        <a14:foregroundMark x1="11523" y1="44727" x2="19336" y2="55664"/>
                        <a14:foregroundMark x1="19336" y1="55664" x2="29492" y2="57813"/>
                        <a14:foregroundMark x1="29492" y1="57813" x2="35547" y2="41016"/>
                        <a14:foregroundMark x1="35547" y1="41016" x2="22852" y2="36523"/>
                        <a14:foregroundMark x1="22852" y1="36523" x2="20703" y2="49805"/>
                        <a14:foregroundMark x1="20703" y1="49805" x2="26367" y2="62109"/>
                        <a14:foregroundMark x1="26367" y1="62109" x2="40430" y2="55078"/>
                        <a14:foregroundMark x1="40430" y1="55078" x2="37500" y2="43750"/>
                        <a14:foregroundMark x1="37500" y1="43750" x2="26563" y2="43164"/>
                        <a14:foregroundMark x1="26563" y1="43164" x2="15625" y2="56445"/>
                        <a14:foregroundMark x1="15625" y1="56445" x2="17578" y2="71680"/>
                        <a14:foregroundMark x1="17578" y1="71680" x2="31250" y2="72266"/>
                        <a14:foregroundMark x1="31250" y1="72266" x2="31250" y2="61328"/>
                        <a14:foregroundMark x1="31250" y1="61328" x2="18945" y2="70898"/>
                        <a14:foregroundMark x1="18945" y1="70898" x2="20703" y2="86523"/>
                        <a14:foregroundMark x1="20703" y1="86523" x2="33594" y2="88086"/>
                        <a14:foregroundMark x1="33594" y1="88086" x2="30664" y2="76367"/>
                        <a14:foregroundMark x1="30664" y1="76367" x2="19531" y2="72070"/>
                        <a14:foregroundMark x1="19531" y1="72070" x2="10742" y2="78906"/>
                        <a14:foregroundMark x1="10742" y1="78906" x2="17188" y2="88477"/>
                        <a14:foregroundMark x1="17188" y1="88477" x2="21484" y2="77344"/>
                        <a14:foregroundMark x1="21484" y1="77344" x2="19336" y2="88086"/>
                        <a14:foregroundMark x1="19336" y1="88086" x2="21875" y2="88477"/>
                        <a14:foregroundMark x1="39453" y1="27539" x2="30078" y2="44531"/>
                        <a14:foregroundMark x1="30078" y1="44531" x2="43555" y2="45898"/>
                        <a14:foregroundMark x1="43555" y1="45898" x2="47070" y2="33984"/>
                        <a14:foregroundMark x1="47070" y1="33984" x2="39453" y2="21289"/>
                        <a14:foregroundMark x1="39453" y1="21289" x2="27539" y2="22461"/>
                        <a14:foregroundMark x1="27539" y1="22461" x2="27734" y2="33984"/>
                        <a14:foregroundMark x1="27734" y1="33984" x2="37109" y2="38477"/>
                        <a14:foregroundMark x1="37109" y1="38477" x2="45313" y2="23633"/>
                        <a14:foregroundMark x1="45313" y1="23633" x2="43164" y2="29688"/>
                        <a14:foregroundMark x1="49414" y1="14258" x2="40625" y2="21094"/>
                        <a14:foregroundMark x1="40625" y1="21094" x2="40039" y2="32813"/>
                        <a14:foregroundMark x1="40039" y1="32813" x2="48633" y2="43750"/>
                        <a14:foregroundMark x1="48633" y1="43750" x2="47266" y2="80859"/>
                        <a14:foregroundMark x1="47266" y1="80859" x2="50586" y2="75781"/>
                        <a14:foregroundMark x1="45313" y1="76563" x2="40430" y2="85352"/>
                        <a14:foregroundMark x1="40430" y1="85352" x2="39844" y2="85547"/>
                        <a14:foregroundMark x1="22266" y1="18164" x2="1758" y2="31641"/>
                        <a14:foregroundMark x1="4102" y1="95898" x2="48047" y2="95313"/>
                        <a14:foregroundMark x1="48047" y1="95313" x2="54883" y2="87891"/>
                        <a14:foregroundMark x1="54883" y1="87891" x2="60742" y2="87109"/>
                        <a14:foregroundMark x1="89453" y1="36719" x2="91797" y2="48242"/>
                        <a14:foregroundMark x1="91797" y1="48242" x2="97070" y2="56445"/>
                        <a14:foregroundMark x1="97070" y1="56445" x2="98242" y2="66992"/>
                        <a14:foregroundMark x1="33203" y1="99023" x2="5078" y2="99805"/>
                        <a14:foregroundMark x1="41211" y1="98633" x2="781" y2="98633"/>
                        <a14:foregroundMark x1="781" y1="98633" x2="781" y2="98633"/>
                        <a14:backgroundMark x1="85742" y1="7422" x2="75391" y2="80469"/>
                        <a14:backgroundMark x1="75391" y1="80469" x2="75391" y2="80469"/>
                      </a14:backgroundRemoval>
                    </a14:imgEffect>
                  </a14:imgLayer>
                </a14:imgProps>
              </a:ext>
            </a:extLst>
          </a:blip>
          <a:srcRect r="17957"/>
          <a:stretch/>
        </p:blipFill>
        <p:spPr>
          <a:xfrm>
            <a:off x="7496810" y="1581150"/>
            <a:ext cx="810895" cy="9880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B0F16F-CCE0-4DDF-8F4E-A9E824CE2B04}"/>
              </a:ext>
            </a:extLst>
          </p:cNvPr>
          <p:cNvSpPr/>
          <p:nvPr/>
        </p:nvSpPr>
        <p:spPr>
          <a:xfrm>
            <a:off x="1702435" y="3067050"/>
            <a:ext cx="9528175" cy="11080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ko-KR" sz="2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금융기관을 직접 거쳐야만 가능했던 기존의 대출프로세스에서</a:t>
            </a:r>
            <a:endParaRPr lang="en-US" altLang="ko-KR" sz="22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ko-KR" sz="2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ko-KR" sz="2200" b="1" dirty="0">
                <a:solidFill>
                  <a:srgbClr val="00000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공급자</a:t>
            </a:r>
            <a:r>
              <a:rPr lang="ko-KR" altLang="ko-KR" sz="2200" dirty="0">
                <a:solidFill>
                  <a:srgbClr val="00000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와 </a:t>
            </a:r>
            <a:r>
              <a:rPr lang="ko-KR" altLang="ko-KR" sz="2200" b="1" dirty="0">
                <a:solidFill>
                  <a:srgbClr val="00000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수요자</a:t>
            </a:r>
            <a:r>
              <a:rPr lang="ko-KR" altLang="ko-KR" sz="2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 직접</a:t>
            </a:r>
            <a:r>
              <a:rPr lang="ko-KR" altLang="ko-KR" sz="2200" dirty="0">
                <a:solidFill>
                  <a:srgbClr val="00000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인터넷을 </a:t>
            </a:r>
            <a:r>
              <a:rPr lang="ko-KR" altLang="ko-KR" sz="2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통해</a:t>
            </a:r>
            <a:endParaRPr lang="en-US" altLang="ko-KR" sz="22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ko-KR" sz="2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ko-KR" sz="2200" dirty="0">
                <a:solidFill>
                  <a:srgbClr val="2F5597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비대면으로</a:t>
            </a:r>
            <a:r>
              <a:rPr lang="ko-KR" altLang="ko-KR" sz="2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플랫폼을 이용하여 </a:t>
            </a:r>
            <a:r>
              <a:rPr lang="ko-KR" altLang="ko-KR" sz="2200" dirty="0">
                <a:solidFill>
                  <a:srgbClr val="2F5597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직접 자금을 빌리고 받을 수 있게 </a:t>
            </a:r>
            <a:r>
              <a:rPr lang="ko-KR" altLang="ko-KR" sz="2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되었습니다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F6336D-02E1-4CF0-B0F6-2FAB6834B014}"/>
              </a:ext>
            </a:extLst>
          </p:cNvPr>
          <p:cNvSpPr txBox="1"/>
          <p:nvPr/>
        </p:nvSpPr>
        <p:spPr>
          <a:xfrm>
            <a:off x="533400" y="589915"/>
            <a:ext cx="304609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P2P</a:t>
            </a:r>
            <a:r>
              <a:rPr lang="ko-KR" altLang="en-US" sz="2000" dirty="0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투자대출 플랫폼</a:t>
            </a:r>
            <a:r>
              <a:rPr lang="en-US" altLang="ko-KR" sz="2000" dirty="0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, </a:t>
            </a:r>
            <a:r>
              <a:rPr lang="ko-KR" altLang="en-US" sz="2000" dirty="0" err="1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펀딩톡</a:t>
            </a:r>
            <a:r>
              <a:rPr lang="ko-KR" altLang="en-US" sz="2000" dirty="0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 </a:t>
            </a:r>
            <a:endParaRPr lang="ko-KR" altLang="en-US" sz="2000" dirty="0">
              <a:solidFill>
                <a:srgbClr val="2F5597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7B5138A-74E3-440F-A84A-8A7EE3861F8B}"/>
              </a:ext>
            </a:extLst>
          </p:cNvPr>
          <p:cNvSpPr/>
          <p:nvPr/>
        </p:nvSpPr>
        <p:spPr>
          <a:xfrm>
            <a:off x="-24765" y="485775"/>
            <a:ext cx="515620" cy="98806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FAACC47-E6D0-4E32-9F29-703869C4726A}"/>
              </a:ext>
            </a:extLst>
          </p:cNvPr>
          <p:cNvSpPr/>
          <p:nvPr/>
        </p:nvSpPr>
        <p:spPr>
          <a:xfrm>
            <a:off x="-40640" y="589915"/>
            <a:ext cx="524510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01</a:t>
            </a:r>
            <a:endParaRPr lang="ko-KR" altLang="ko-KR" sz="2400" dirty="0">
              <a:solidFill>
                <a:schemeClr val="bg1"/>
              </a:solidFill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A06B01E-3A5A-4B4B-970C-376A39AC0E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71735" y="6311900"/>
            <a:ext cx="448310" cy="441325"/>
          </a:xfrm>
          <a:prstGeom prst="rect">
            <a:avLst/>
          </a:prstGeom>
          <a:noFill/>
        </p:spPr>
      </p:pic>
      <p:sp>
        <p:nvSpPr>
          <p:cNvPr id="47" name="텍스트 상자 14">
            <a:extLst>
              <a:ext uri="{FF2B5EF4-FFF2-40B4-BE49-F238E27FC236}">
                <a16:creationId xmlns:a16="http://schemas.microsoft.com/office/drawing/2014/main" id="{F1188347-6BBB-40D7-B9AA-0181234C4DAC}"/>
              </a:ext>
            </a:extLst>
          </p:cNvPr>
          <p:cNvSpPr txBox="1">
            <a:spLocks/>
          </p:cNvSpPr>
          <p:nvPr/>
        </p:nvSpPr>
        <p:spPr>
          <a:xfrm>
            <a:off x="10520045" y="6260465"/>
            <a:ext cx="183261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dirty="0" err="1">
                <a:latin typeface="AppleSDGothicNeoEB00" charset="0"/>
                <a:ea typeface="AppleSDGothicNeoEB00" charset="0"/>
              </a:rPr>
              <a:t>FundingTalk</a:t>
            </a:r>
            <a:endParaRPr lang="ko-KR" altLang="en-US" sz="1800" b="0" dirty="0">
              <a:latin typeface="AppleSDGothicNeoEB00" charset="0"/>
              <a:ea typeface="AppleSDGothicNeoEB00" charset="0"/>
            </a:endParaRPr>
          </a:p>
        </p:txBody>
      </p:sp>
      <p:sp>
        <p:nvSpPr>
          <p:cNvPr id="48" name="텍스트 상자 15">
            <a:extLst>
              <a:ext uri="{FF2B5EF4-FFF2-40B4-BE49-F238E27FC236}">
                <a16:creationId xmlns:a16="http://schemas.microsoft.com/office/drawing/2014/main" id="{D91E1587-2312-4568-8D7B-67D474D84B50}"/>
              </a:ext>
            </a:extLst>
          </p:cNvPr>
          <p:cNvSpPr txBox="1">
            <a:spLocks/>
          </p:cNvSpPr>
          <p:nvPr/>
        </p:nvSpPr>
        <p:spPr>
          <a:xfrm>
            <a:off x="10520045" y="6519545"/>
            <a:ext cx="1440815" cy="262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dirty="0" err="1">
                <a:latin typeface="AppleSDGothicNeoM00" charset="0"/>
                <a:ea typeface="AppleSDGothicNeoM00" charset="0"/>
              </a:rPr>
              <a:t>모두를</a:t>
            </a:r>
            <a:r>
              <a:rPr sz="1050" dirty="0">
                <a:latin typeface="AppleSDGothicNeoM00" charset="0"/>
                <a:ea typeface="AppleSDGothicNeoM00" charset="0"/>
              </a:rPr>
              <a:t> </a:t>
            </a:r>
            <a:r>
              <a:rPr sz="1050" dirty="0" err="1">
                <a:latin typeface="AppleSDGothicNeoM00" charset="0"/>
                <a:ea typeface="AppleSDGothicNeoM00" charset="0"/>
              </a:rPr>
              <a:t>생각하다</a:t>
            </a:r>
            <a:r>
              <a:rPr sz="1050" dirty="0">
                <a:latin typeface="AppleSDGothicNeoM00" charset="0"/>
                <a:ea typeface="AppleSDGothicNeoM00" charset="0"/>
              </a:rPr>
              <a:t>, </a:t>
            </a:r>
            <a:r>
              <a:rPr sz="1050" dirty="0" err="1">
                <a:latin typeface="AppleSDGothicNeoM00" charset="0"/>
                <a:ea typeface="AppleSDGothicNeoM00" charset="0"/>
              </a:rPr>
              <a:t>펀딩톡</a:t>
            </a:r>
            <a:endParaRPr lang="ko-KR" altLang="en-US" sz="1050" dirty="0">
              <a:latin typeface="AppleSDGothicNeoM00" charset="0"/>
              <a:ea typeface="AppleSDGothicNeoM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086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EFAAD36C-B66D-4AFF-8330-C38581B942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71735" y="6311900"/>
            <a:ext cx="448310" cy="441325"/>
          </a:xfrm>
          <a:prstGeom prst="rect">
            <a:avLst/>
          </a:prstGeom>
          <a:noFill/>
        </p:spPr>
      </p:pic>
      <p:sp>
        <p:nvSpPr>
          <p:cNvPr id="51" name="텍스트 상자 14">
            <a:extLst>
              <a:ext uri="{FF2B5EF4-FFF2-40B4-BE49-F238E27FC236}">
                <a16:creationId xmlns:a16="http://schemas.microsoft.com/office/drawing/2014/main" id="{03E09875-BE1D-4F5C-9AC7-BE6F7A5C06EB}"/>
              </a:ext>
            </a:extLst>
          </p:cNvPr>
          <p:cNvSpPr txBox="1">
            <a:spLocks/>
          </p:cNvSpPr>
          <p:nvPr/>
        </p:nvSpPr>
        <p:spPr>
          <a:xfrm>
            <a:off x="10520045" y="6260465"/>
            <a:ext cx="183261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dirty="0" err="1">
                <a:latin typeface="AppleSDGothicNeoEB00" charset="0"/>
                <a:ea typeface="AppleSDGothicNeoEB00" charset="0"/>
              </a:rPr>
              <a:t>FundingTalk</a:t>
            </a:r>
            <a:endParaRPr lang="ko-KR" altLang="en-US" sz="1800" b="0" dirty="0">
              <a:latin typeface="AppleSDGothicNeoEB00" charset="0"/>
              <a:ea typeface="AppleSDGothicNeoEB00" charset="0"/>
            </a:endParaRPr>
          </a:p>
        </p:txBody>
      </p:sp>
      <p:sp>
        <p:nvSpPr>
          <p:cNvPr id="52" name="텍스트 상자 15">
            <a:extLst>
              <a:ext uri="{FF2B5EF4-FFF2-40B4-BE49-F238E27FC236}">
                <a16:creationId xmlns:a16="http://schemas.microsoft.com/office/drawing/2014/main" id="{3664F5FF-18F3-4FCC-94E6-F07E3546A37E}"/>
              </a:ext>
            </a:extLst>
          </p:cNvPr>
          <p:cNvSpPr txBox="1">
            <a:spLocks/>
          </p:cNvSpPr>
          <p:nvPr/>
        </p:nvSpPr>
        <p:spPr>
          <a:xfrm>
            <a:off x="10520045" y="6519545"/>
            <a:ext cx="1440815" cy="262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dirty="0" err="1">
                <a:latin typeface="AppleSDGothicNeoM00" charset="0"/>
                <a:ea typeface="AppleSDGothicNeoM00" charset="0"/>
              </a:rPr>
              <a:t>모두를</a:t>
            </a:r>
            <a:r>
              <a:rPr sz="1050" dirty="0">
                <a:latin typeface="AppleSDGothicNeoM00" charset="0"/>
                <a:ea typeface="AppleSDGothicNeoM00" charset="0"/>
              </a:rPr>
              <a:t> </a:t>
            </a:r>
            <a:r>
              <a:rPr sz="1050" dirty="0" err="1">
                <a:latin typeface="AppleSDGothicNeoM00" charset="0"/>
                <a:ea typeface="AppleSDGothicNeoM00" charset="0"/>
              </a:rPr>
              <a:t>생각하다</a:t>
            </a:r>
            <a:r>
              <a:rPr sz="1050" dirty="0">
                <a:latin typeface="AppleSDGothicNeoM00" charset="0"/>
                <a:ea typeface="AppleSDGothicNeoM00" charset="0"/>
              </a:rPr>
              <a:t>, </a:t>
            </a:r>
            <a:r>
              <a:rPr sz="1050" dirty="0" err="1">
                <a:latin typeface="AppleSDGothicNeoM00" charset="0"/>
                <a:ea typeface="AppleSDGothicNeoM00" charset="0"/>
              </a:rPr>
              <a:t>펀딩톡</a:t>
            </a:r>
            <a:endParaRPr lang="ko-KR" altLang="en-US" sz="1050" dirty="0">
              <a:latin typeface="AppleSDGothicNeoM00" charset="0"/>
              <a:ea typeface="AppleSDGothicNeoM00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0EA092-7434-4E59-B38F-F605FCEE6EF7}"/>
              </a:ext>
            </a:extLst>
          </p:cNvPr>
          <p:cNvSpPr/>
          <p:nvPr/>
        </p:nvSpPr>
        <p:spPr>
          <a:xfrm>
            <a:off x="2354711" y="5175538"/>
            <a:ext cx="1694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중도상환 수수료 </a:t>
            </a:r>
            <a:r>
              <a:rPr lang="en-US" altLang="ko-KR" sz="16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X</a:t>
            </a:r>
          </a:p>
          <a:p>
            <a:endParaRPr lang="en-US" altLang="ko-KR" sz="1600" b="1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70309B-6BBB-F54A-84CF-42E46080F1E4}"/>
              </a:ext>
            </a:extLst>
          </p:cNvPr>
          <p:cNvSpPr/>
          <p:nvPr/>
        </p:nvSpPr>
        <p:spPr>
          <a:xfrm>
            <a:off x="227965" y="369570"/>
            <a:ext cx="2244525" cy="4214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rgbClr val="2F5597"/>
                </a:solidFill>
                <a:latin typeface="+mj-ea"/>
                <a:ea typeface="+mj-ea"/>
                <a:cs typeface="NanumMyeongjo" charset="0"/>
              </a:rPr>
              <a:t>01</a:t>
            </a:r>
            <a:r>
              <a:rPr lang="ko-KR" altLang="en-US" sz="1600" b="1" dirty="0">
                <a:solidFill>
                  <a:srgbClr val="2F5597"/>
                </a:solidFill>
                <a:latin typeface="+mj-ea"/>
                <a:ea typeface="+mj-ea"/>
                <a:cs typeface="NanumMyeongjo" charset="0"/>
              </a:rPr>
              <a:t> </a:t>
            </a:r>
            <a:r>
              <a:rPr lang="en-US" altLang="ko-KR" sz="1600" b="1" dirty="0">
                <a:solidFill>
                  <a:srgbClr val="2F5597"/>
                </a:solidFill>
                <a:latin typeface="+mj-ea"/>
                <a:ea typeface="+mj-ea"/>
                <a:cs typeface="NanumMyeongjo" charset="0"/>
              </a:rPr>
              <a:t>P2P</a:t>
            </a:r>
            <a:r>
              <a:rPr lang="ko-KR" altLang="en-US" sz="1600" b="1" dirty="0" err="1">
                <a:solidFill>
                  <a:srgbClr val="2F5597"/>
                </a:solidFill>
                <a:latin typeface="+mj-ea"/>
                <a:ea typeface="+mj-ea"/>
                <a:cs typeface="NanumMyeongjo" charset="0"/>
              </a:rPr>
              <a:t>투자대출</a:t>
            </a:r>
            <a:r>
              <a:rPr lang="ko-KR" altLang="en-US" sz="1600" b="1" dirty="0">
                <a:solidFill>
                  <a:srgbClr val="2F5597"/>
                </a:solidFill>
                <a:latin typeface="+mj-ea"/>
                <a:ea typeface="+mj-ea"/>
                <a:cs typeface="NanumMyeongjo" charset="0"/>
              </a:rPr>
              <a:t> 플랫폼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FC1039-0F89-E94A-A696-67047A3D7E3C}"/>
              </a:ext>
            </a:extLst>
          </p:cNvPr>
          <p:cNvSpPr/>
          <p:nvPr/>
        </p:nvSpPr>
        <p:spPr>
          <a:xfrm>
            <a:off x="233680" y="740410"/>
            <a:ext cx="19271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P2P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대출의 장점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EBC601-8CD1-7848-9A0E-AD1F0684DDE2}"/>
              </a:ext>
            </a:extLst>
          </p:cNvPr>
          <p:cNvSpPr>
            <a:spLocks/>
          </p:cNvSpPr>
          <p:nvPr/>
        </p:nvSpPr>
        <p:spPr>
          <a:xfrm>
            <a:off x="-635" y="-70485"/>
            <a:ext cx="12206605" cy="196850"/>
          </a:xfrm>
          <a:prstGeom prst="rect">
            <a:avLst/>
          </a:prstGeom>
          <a:solidFill>
            <a:srgbClr val="2F55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+mj-ea"/>
              <a:ea typeface="+mj-ea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63B4B6-DEC1-D040-83BC-3BF7C8E5A26E}"/>
              </a:ext>
            </a:extLst>
          </p:cNvPr>
          <p:cNvSpPr/>
          <p:nvPr/>
        </p:nvSpPr>
        <p:spPr>
          <a:xfrm>
            <a:off x="5867629" y="376867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6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상대적으로 </a:t>
            </a:r>
            <a:r>
              <a:rPr lang="ko-KR" altLang="en-US" b="1" dirty="0">
                <a:solidFill>
                  <a:srgbClr val="2F5597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높은 이자수익</a:t>
            </a:r>
            <a:endParaRPr lang="en-US" altLang="ko-KR" sz="1600" b="1" dirty="0">
              <a:solidFill>
                <a:srgbClr val="2F5597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879E31-7E3C-0B40-A6C0-387E56F388A0}"/>
              </a:ext>
            </a:extLst>
          </p:cNvPr>
          <p:cNvSpPr/>
          <p:nvPr/>
        </p:nvSpPr>
        <p:spPr>
          <a:xfrm>
            <a:off x="1284706" y="3768677"/>
            <a:ext cx="3998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제</a:t>
            </a:r>
            <a:r>
              <a:rPr lang="en-US" altLang="ko-KR" sz="16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r>
              <a:rPr lang="ko-KR" altLang="en-US" sz="16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금융</a:t>
            </a:r>
            <a:r>
              <a:rPr lang="en-US" altLang="ko-KR" sz="16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r>
              <a:rPr lang="ko-KR" altLang="en-US" sz="16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sz="16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3</a:t>
            </a:r>
            <a:r>
              <a:rPr lang="ko-KR" altLang="en-US" sz="16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금융에 비해 </a:t>
            </a:r>
            <a:r>
              <a:rPr lang="ko-KR" altLang="en-US" b="1" dirty="0">
                <a:solidFill>
                  <a:srgbClr val="2F5597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낮은 금리</a:t>
            </a:r>
            <a:r>
              <a:rPr lang="ko-KR" altLang="en-US" sz="16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로 대출가능</a:t>
            </a:r>
            <a:endParaRPr lang="en-US" altLang="ko-KR" sz="1600" b="1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696DCC-F0C6-E844-8C0D-9673C88AC255}"/>
              </a:ext>
            </a:extLst>
          </p:cNvPr>
          <p:cNvSpPr/>
          <p:nvPr/>
        </p:nvSpPr>
        <p:spPr>
          <a:xfrm>
            <a:off x="8522733" y="3103497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2F5597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투자자</a:t>
            </a:r>
            <a:endParaRPr lang="en-US" altLang="ko-KR" b="1" dirty="0">
              <a:solidFill>
                <a:srgbClr val="2F5597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DE7133B-C693-CF40-AF97-E69C0317F75E}"/>
              </a:ext>
            </a:extLst>
          </p:cNvPr>
          <p:cNvSpPr/>
          <p:nvPr/>
        </p:nvSpPr>
        <p:spPr>
          <a:xfrm>
            <a:off x="8157338" y="1513521"/>
            <a:ext cx="1516582" cy="15165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ea"/>
              <a:ea typeface="+mj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F11B159-014C-BE41-86DE-91C00B6BA021}"/>
              </a:ext>
            </a:extLst>
          </p:cNvPr>
          <p:cNvSpPr/>
          <p:nvPr/>
        </p:nvSpPr>
        <p:spPr>
          <a:xfrm>
            <a:off x="8274239" y="1630422"/>
            <a:ext cx="1282781" cy="12827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42AC0E-F637-744D-B1C3-E0C7C6308D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23" y="1863606"/>
            <a:ext cx="816413" cy="81641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D14DC4-326C-974D-9CA4-CDC113C2E7D1}"/>
              </a:ext>
            </a:extLst>
          </p:cNvPr>
          <p:cNvSpPr/>
          <p:nvPr/>
        </p:nvSpPr>
        <p:spPr>
          <a:xfrm>
            <a:off x="2809162" y="3085660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2F5597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대출자</a:t>
            </a:r>
            <a:endParaRPr lang="en-US" altLang="ko-KR" b="1" dirty="0">
              <a:solidFill>
                <a:srgbClr val="2F5597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9DE132-10E7-894A-A9E9-F1C9470022D5}"/>
              </a:ext>
            </a:extLst>
          </p:cNvPr>
          <p:cNvSpPr/>
          <p:nvPr/>
        </p:nvSpPr>
        <p:spPr>
          <a:xfrm>
            <a:off x="2443767" y="1513521"/>
            <a:ext cx="1516582" cy="15165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ea"/>
              <a:ea typeface="+mj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00E4A4E-9A79-0440-965F-86AF8EE9AC6D}"/>
              </a:ext>
            </a:extLst>
          </p:cNvPr>
          <p:cNvSpPr/>
          <p:nvPr/>
        </p:nvSpPr>
        <p:spPr>
          <a:xfrm>
            <a:off x="2560668" y="1630422"/>
            <a:ext cx="1282781" cy="12827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92908A-88AD-304C-9301-6F2CE35616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543" y="1888297"/>
            <a:ext cx="767031" cy="767031"/>
          </a:xfrm>
          <a:prstGeom prst="rect">
            <a:avLst/>
          </a:prstGeom>
        </p:spPr>
      </p:pic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A35FCA9-2B82-E141-8A98-E72CC961CE4C}"/>
              </a:ext>
            </a:extLst>
          </p:cNvPr>
          <p:cNvCxnSpPr>
            <a:cxnSpLocks/>
          </p:cNvCxnSpPr>
          <p:nvPr/>
        </p:nvCxnSpPr>
        <p:spPr>
          <a:xfrm flipV="1">
            <a:off x="6329082" y="1507566"/>
            <a:ext cx="0" cy="4522221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E251C74-59B2-FB44-982F-72B392A1FCA4}"/>
              </a:ext>
            </a:extLst>
          </p:cNvPr>
          <p:cNvSpPr/>
          <p:nvPr/>
        </p:nvSpPr>
        <p:spPr>
          <a:xfrm>
            <a:off x="6963002" y="4417259"/>
            <a:ext cx="3924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초저금리</a:t>
            </a:r>
            <a:r>
              <a:rPr lang="ko-KR" altLang="en-US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시대에 </a:t>
            </a:r>
            <a:r>
              <a:rPr lang="en-US" altLang="ko-KR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P2P</a:t>
            </a:r>
            <a:r>
              <a:rPr lang="ko-KR" altLang="en-US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금융의 평균 수익률은 </a:t>
            </a:r>
            <a:r>
              <a:rPr lang="en-US" altLang="ko-KR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8%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BB3A598-617D-324B-8731-61DB13677FE4}"/>
              </a:ext>
            </a:extLst>
          </p:cNvPr>
          <p:cNvSpPr/>
          <p:nvPr/>
        </p:nvSpPr>
        <p:spPr>
          <a:xfrm>
            <a:off x="7407043" y="5530293"/>
            <a:ext cx="3017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투자 중간 수익 분석</a:t>
            </a:r>
            <a:r>
              <a:rPr lang="en-US" altLang="ko-KR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, </a:t>
            </a:r>
            <a:r>
              <a:rPr lang="ko-KR" altLang="en-US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종목 변경 등 필요 </a:t>
            </a:r>
            <a:r>
              <a:rPr lang="en-US" altLang="ko-KR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x</a:t>
            </a:r>
          </a:p>
          <a:p>
            <a:pPr algn="ctr"/>
            <a:r>
              <a:rPr lang="ko-KR" altLang="en-US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투자 최소 금액 </a:t>
            </a:r>
            <a:r>
              <a:rPr lang="en-US" altLang="ko-KR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1~10</a:t>
            </a:r>
            <a:r>
              <a:rPr lang="ko-KR" altLang="en-US" sz="14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만원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328EDE-EEE8-284B-AFD5-99C42A5BF922}"/>
              </a:ext>
            </a:extLst>
          </p:cNvPr>
          <p:cNvSpPr/>
          <p:nvPr/>
        </p:nvSpPr>
        <p:spPr>
          <a:xfrm>
            <a:off x="5867629" y="517553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6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간단한 </a:t>
            </a:r>
            <a:r>
              <a:rPr lang="ko-KR" altLang="en-US" sz="1600" b="1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투자과정과</a:t>
            </a:r>
            <a:r>
              <a:rPr lang="ko-KR" altLang="en-US" sz="16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소액투자가능</a:t>
            </a:r>
            <a:endParaRPr lang="en-US" altLang="ko-KR" sz="1600" b="1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F889F4-7DAA-1941-8AD1-C50252D077F8}"/>
              </a:ext>
            </a:extLst>
          </p:cNvPr>
          <p:cNvSpPr/>
          <p:nvPr/>
        </p:nvSpPr>
        <p:spPr>
          <a:xfrm>
            <a:off x="234741" y="4300175"/>
            <a:ext cx="59346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 </a:t>
            </a:r>
            <a:r>
              <a:rPr lang="en-US" altLang="ko-KR" sz="14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14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금융 대출이 힘든 대출자의 부담 </a:t>
            </a:r>
            <a:r>
              <a:rPr lang="en-US" altLang="ko-KR" sz="14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⇣</a:t>
            </a:r>
            <a:endParaRPr lang="ko-KR" altLang="en-US" sz="1400" dirty="0"/>
          </a:p>
          <a:p>
            <a:pPr algn="ctr"/>
            <a:r>
              <a:rPr lang="ko-KR" altLang="en-US" sz="14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온라인에서 진행</a:t>
            </a:r>
            <a:r>
              <a:rPr lang="en-US" altLang="ko-KR" sz="14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-&gt; </a:t>
            </a:r>
            <a:r>
              <a:rPr lang="ko-KR" altLang="en-US" sz="14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지점 운영비용</a:t>
            </a:r>
            <a:r>
              <a:rPr lang="en-US" altLang="ko-KR" sz="14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인건비 등 불필요한 경비를 최소화</a:t>
            </a:r>
            <a:endParaRPr lang="en-US" altLang="ko-KR" sz="1400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46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9E11FD2-8592-47C4-AE13-4D467D528B2B}"/>
              </a:ext>
            </a:extLst>
          </p:cNvPr>
          <p:cNvSpPr txBox="1"/>
          <p:nvPr/>
        </p:nvSpPr>
        <p:spPr>
          <a:xfrm>
            <a:off x="533400" y="589915"/>
            <a:ext cx="304609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P2P</a:t>
            </a:r>
            <a:r>
              <a:rPr lang="ko-KR" altLang="en-US" sz="2000" dirty="0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투자대출 플랫폼</a:t>
            </a:r>
            <a:r>
              <a:rPr lang="en-US" altLang="ko-KR" sz="2000" dirty="0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, </a:t>
            </a:r>
            <a:r>
              <a:rPr lang="ko-KR" altLang="en-US" sz="2000" dirty="0" err="1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펀딩톡</a:t>
            </a:r>
            <a:r>
              <a:rPr lang="ko-KR" altLang="en-US" sz="2000" dirty="0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 </a:t>
            </a:r>
            <a:endParaRPr lang="ko-KR" altLang="en-US" sz="2000" dirty="0">
              <a:solidFill>
                <a:srgbClr val="2F5597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6D55DC-A3D1-4937-83B9-D9D285BA0A18}"/>
              </a:ext>
            </a:extLst>
          </p:cNvPr>
          <p:cNvSpPr/>
          <p:nvPr/>
        </p:nvSpPr>
        <p:spPr>
          <a:xfrm>
            <a:off x="-24765" y="485775"/>
            <a:ext cx="515620" cy="98806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C799F7-0D0B-46B5-BF89-C07489F0E270}"/>
              </a:ext>
            </a:extLst>
          </p:cNvPr>
          <p:cNvSpPr/>
          <p:nvPr/>
        </p:nvSpPr>
        <p:spPr>
          <a:xfrm>
            <a:off x="-40640" y="589915"/>
            <a:ext cx="524510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01</a:t>
            </a:r>
            <a:endParaRPr lang="ko-KR" altLang="ko-KR" sz="2400" dirty="0">
              <a:solidFill>
                <a:schemeClr val="bg1"/>
              </a:solidFill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673CC5-AEE8-4DCE-9FDE-BF5028FADEDF}"/>
              </a:ext>
            </a:extLst>
          </p:cNvPr>
          <p:cNvSpPr>
            <a:spLocks/>
          </p:cNvSpPr>
          <p:nvPr/>
        </p:nvSpPr>
        <p:spPr>
          <a:xfrm>
            <a:off x="690245" y="1020445"/>
            <a:ext cx="1071127" cy="307777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latin typeface="AppleSDGothicNeoM00" charset="0"/>
                <a:ea typeface="AppleSDGothicNeoM00" charset="0"/>
              </a:rPr>
              <a:t>-P2P</a:t>
            </a:r>
            <a:r>
              <a:rPr lang="ko-KR" altLang="en-US" sz="1400" dirty="0">
                <a:latin typeface="AppleSDGothicNeoM00" charset="0"/>
                <a:ea typeface="AppleSDGothicNeoM00" charset="0"/>
              </a:rPr>
              <a:t>의 문제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4A6B169-1ECC-4004-8C7B-1CF610A0E19A}"/>
              </a:ext>
            </a:extLst>
          </p:cNvPr>
          <p:cNvSpPr/>
          <p:nvPr/>
        </p:nvSpPr>
        <p:spPr>
          <a:xfrm>
            <a:off x="1238491" y="1535430"/>
            <a:ext cx="10081550" cy="5322570"/>
          </a:xfrm>
          <a:prstGeom prst="rect">
            <a:avLst/>
          </a:prstGeom>
          <a:solidFill>
            <a:schemeClr val="bg1"/>
          </a:solidFill>
          <a:ln>
            <a:solidFill>
              <a:srgbClr val="E6E6E6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A16E3B-FB5C-49D4-B339-1E37D1D2586C}"/>
              </a:ext>
            </a:extLst>
          </p:cNvPr>
          <p:cNvSpPr txBox="1"/>
          <p:nvPr/>
        </p:nvSpPr>
        <p:spPr>
          <a:xfrm>
            <a:off x="3406098" y="2010869"/>
            <a:ext cx="5695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Georgia Pro Semibold" panose="020B0604020202020204" pitchFamily="18" charset="0"/>
              </a:rPr>
              <a:t>Funding Talk NEWS</a:t>
            </a:r>
            <a:endParaRPr lang="ko-KR" altLang="en-US" sz="4400" dirty="0">
              <a:latin typeface="Georgia Pro Semibold" panose="020B06040202020202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D80319-9300-4CDE-B902-05368AA17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993" y="-768014"/>
            <a:ext cx="6699255" cy="5494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01FBE1-0F67-4AF4-AF4E-86E018962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04750" y="1535430"/>
            <a:ext cx="6988146" cy="6629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4DA21A-A1DD-459A-AD7E-4FA73ADD3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13375" y="2919928"/>
            <a:ext cx="6172735" cy="327688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49F2-3E75-4483-87CD-760E3F67B687}"/>
              </a:ext>
            </a:extLst>
          </p:cNvPr>
          <p:cNvSpPr/>
          <p:nvPr/>
        </p:nvSpPr>
        <p:spPr>
          <a:xfrm>
            <a:off x="1564640" y="2760479"/>
            <a:ext cx="9378709" cy="10925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C1B877-0283-4A8E-AB6E-47BC74333768}"/>
              </a:ext>
            </a:extLst>
          </p:cNvPr>
          <p:cNvSpPr/>
          <p:nvPr/>
        </p:nvSpPr>
        <p:spPr>
          <a:xfrm>
            <a:off x="1564639" y="1921446"/>
            <a:ext cx="9378709" cy="10925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3B595B-04A8-4AE5-B15C-32FA2A9CCEF1}"/>
              </a:ext>
            </a:extLst>
          </p:cNvPr>
          <p:cNvCxnSpPr>
            <a:cxnSpLocks/>
          </p:cNvCxnSpPr>
          <p:nvPr/>
        </p:nvCxnSpPr>
        <p:spPr>
          <a:xfrm>
            <a:off x="13155564" y="4424735"/>
            <a:ext cx="0" cy="30652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20551B2-DACF-4637-8AF0-EF413D2B4A06}"/>
              </a:ext>
            </a:extLst>
          </p:cNvPr>
          <p:cNvCxnSpPr>
            <a:cxnSpLocks/>
          </p:cNvCxnSpPr>
          <p:nvPr/>
        </p:nvCxnSpPr>
        <p:spPr>
          <a:xfrm flipV="1">
            <a:off x="1559702" y="7412552"/>
            <a:ext cx="9378000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034ED8F8-205E-475C-B14B-F6525F13D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1068" y="1117987"/>
            <a:ext cx="5852780" cy="59343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E43159-12D5-4DAC-85CC-8CD77B603B3D}"/>
              </a:ext>
            </a:extLst>
          </p:cNvPr>
          <p:cNvSpPr/>
          <p:nvPr/>
        </p:nvSpPr>
        <p:spPr>
          <a:xfrm>
            <a:off x="12369458" y="193874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투자를 받은 쪽이 부실해지면 투자자는 원금과 이자를 못 받게 된다</a:t>
            </a:r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. P2P 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업체가 투자자의 돈을 횡령하는 경우도 있다</a:t>
            </a:r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. 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중고차 동산담보업체 </a:t>
            </a:r>
            <a:r>
              <a:rPr lang="ko-KR" altLang="en-US" dirty="0" err="1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넥펀은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 최근 경찰 수사에 따라 돌연 영업중단을 공지하고</a:t>
            </a:r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투자금 </a:t>
            </a:r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251</a:t>
            </a:r>
            <a:r>
              <a:rPr lang="ko-KR" altLang="en-US" dirty="0" err="1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억여원의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 반환도 중단했다</a:t>
            </a:r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. P2P 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업체가 폐업하면 여기에 투자한 사람들은 투자금을 돌려받기가 어려워진다</a:t>
            </a:r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. 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현재 </a:t>
            </a:r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P2P 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투자자는 </a:t>
            </a:r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40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만명에 달하고 </a:t>
            </a:r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P2P 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업체의 대출 잔액은 </a:t>
            </a:r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2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조</a:t>
            </a:r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4000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억원에 이른다</a:t>
            </a:r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.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 </a:t>
            </a:r>
            <a:endParaRPr lang="ko-KR" altLang="en-US" dirty="0">
              <a:latin typeface="조선신명조" panose="02030504000101010101" pitchFamily="18" charset="-127"/>
              <a:ea typeface="조선신명조" panose="02030504000101010101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7CE4AA3-EE18-45D2-9DD1-1CA42ED31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702" y="3026284"/>
            <a:ext cx="7542186" cy="72170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79084A-EC31-4C28-BFCD-A10274036CB8}"/>
              </a:ext>
            </a:extLst>
          </p:cNvPr>
          <p:cNvSpPr/>
          <p:nvPr/>
        </p:nvSpPr>
        <p:spPr>
          <a:xfrm>
            <a:off x="1434363" y="3688114"/>
            <a:ext cx="452659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…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또한 </a:t>
            </a:r>
            <a:r>
              <a:rPr lang="en-US" altLang="ko-KR" b="1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P2P</a:t>
            </a:r>
            <a:r>
              <a:rPr lang="ko-KR" altLang="en-US" b="1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금융사들의 연체율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은 꾸준히 증가세를 보이며 위험수위에 도달한 지 오래다</a:t>
            </a:r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. </a:t>
            </a:r>
          </a:p>
          <a:p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  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금융당국이 발표한 자료에 따르면 </a:t>
            </a:r>
            <a:r>
              <a:rPr lang="en-US" altLang="ko-KR" b="1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P2P</a:t>
            </a:r>
            <a:r>
              <a:rPr lang="ko-KR" altLang="en-US" b="1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금융사의 연체율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은 지난해 말 </a:t>
            </a:r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11%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에서 </a:t>
            </a:r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6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월말 </a:t>
            </a:r>
            <a:r>
              <a:rPr lang="en-US" altLang="ko-KR" b="1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16.6%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까지 올라간 상태다</a:t>
            </a:r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. 100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만원을 투자하면 </a:t>
            </a:r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16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만</a:t>
            </a:r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6000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원을 돌려받지 못하고 있는 것과 같은 셈이다</a:t>
            </a:r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.</a:t>
            </a:r>
          </a:p>
          <a:p>
            <a:endParaRPr lang="en-US" altLang="ko-KR" dirty="0">
              <a:solidFill>
                <a:srgbClr val="222222"/>
              </a:solidFill>
              <a:latin typeface="조선신명조" panose="02030504000101010101" pitchFamily="18" charset="-127"/>
              <a:ea typeface="조선신명조" panose="02030504000101010101" pitchFamily="18" charset="-127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  </a:t>
            </a:r>
            <a:r>
              <a:rPr lang="ko-KR" altLang="en-US" dirty="0" err="1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연체율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 문제 뿐 아니라 법의 테두리 밖에서 사기</a:t>
            </a:r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영업중단 등의 금융사고도 잇따라 발생하고 있다</a:t>
            </a:r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.</a:t>
            </a:r>
            <a:r>
              <a:rPr lang="ko-KR" altLang="en-US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 중략 </a:t>
            </a:r>
            <a:r>
              <a:rPr lang="en-US" altLang="ko-KR" dirty="0">
                <a:solidFill>
                  <a:srgbClr val="222222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…</a:t>
            </a:r>
            <a:endParaRPr lang="ko-KR" altLang="en-US" dirty="0">
              <a:latin typeface="조선신명조" panose="02030504000101010101" pitchFamily="18" charset="-127"/>
              <a:ea typeface="조선신명조" panose="0203050400010101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E3F9260-74AC-41EB-AE57-4ECAF8352595}"/>
              </a:ext>
            </a:extLst>
          </p:cNvPr>
          <p:cNvSpPr/>
          <p:nvPr/>
        </p:nvSpPr>
        <p:spPr>
          <a:xfrm>
            <a:off x="5914410" y="3686071"/>
            <a:ext cx="50230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금융권 관계자는 “가장 좋은 방법은 법제화 이후 추이에 맞춰 살아남는 </a:t>
            </a:r>
            <a:r>
              <a:rPr lang="en-US" altLang="ko-KR" dirty="0">
                <a:solidFill>
                  <a:srgbClr val="333333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P2P</a:t>
            </a:r>
            <a:r>
              <a:rPr lang="ko-KR" altLang="en-US" dirty="0">
                <a:solidFill>
                  <a:srgbClr val="333333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업체들을 통해 부동산담보대출을 신청하는 </a:t>
            </a:r>
            <a:r>
              <a:rPr lang="ko-KR" altLang="en-US" dirty="0" err="1">
                <a:solidFill>
                  <a:srgbClr val="333333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것”이라며</a:t>
            </a:r>
            <a:r>
              <a:rPr lang="ko-KR" altLang="en-US" dirty="0">
                <a:solidFill>
                  <a:srgbClr val="333333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 “불가피할 경우 </a:t>
            </a:r>
            <a:r>
              <a:rPr lang="en-US" altLang="ko-KR" dirty="0">
                <a:solidFill>
                  <a:srgbClr val="333333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P2P</a:t>
            </a:r>
            <a:r>
              <a:rPr lang="ko-KR" altLang="en-US" dirty="0">
                <a:solidFill>
                  <a:srgbClr val="333333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금융사들의 </a:t>
            </a:r>
            <a:r>
              <a:rPr lang="ko-KR" altLang="en-US" dirty="0" err="1">
                <a:solidFill>
                  <a:srgbClr val="333333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연체율</a:t>
            </a:r>
            <a:r>
              <a:rPr lang="en-US" altLang="ko-KR" dirty="0">
                <a:solidFill>
                  <a:srgbClr val="333333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안정성 등을 볼 수 있는 공시정보를 확인하고</a:t>
            </a:r>
            <a:r>
              <a:rPr lang="en-US" altLang="ko-KR" dirty="0">
                <a:solidFill>
                  <a:srgbClr val="333333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안전한 업체를 이용하는 것이 </a:t>
            </a:r>
            <a:r>
              <a:rPr lang="ko-KR" altLang="en-US" dirty="0" err="1">
                <a:solidFill>
                  <a:srgbClr val="333333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좋다”고</a:t>
            </a:r>
            <a:r>
              <a:rPr lang="ko-KR" altLang="en-US" dirty="0">
                <a:solidFill>
                  <a:srgbClr val="333333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 덧붙였다</a:t>
            </a:r>
            <a:r>
              <a:rPr lang="en-US" altLang="ko-KR" dirty="0">
                <a:solidFill>
                  <a:srgbClr val="333333"/>
                </a:solidFill>
                <a:latin typeface="조선신명조" panose="02030504000101010101" pitchFamily="18" charset="-127"/>
                <a:ea typeface="조선신명조" panose="02030504000101010101" pitchFamily="18" charset="-127"/>
              </a:rPr>
              <a:t>. </a:t>
            </a:r>
            <a:endParaRPr lang="ko-KR" altLang="en-US" dirty="0">
              <a:latin typeface="조선신명조" panose="02030504000101010101" pitchFamily="18" charset="-127"/>
              <a:ea typeface="조선신명조" panose="02030504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99B4EBB-A790-41C1-ACBE-25C23D181C26}"/>
              </a:ext>
            </a:extLst>
          </p:cNvPr>
          <p:cNvSpPr/>
          <p:nvPr/>
        </p:nvSpPr>
        <p:spPr>
          <a:xfrm>
            <a:off x="3463585" y="3531562"/>
            <a:ext cx="20681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9CA0B6"/>
                </a:solidFill>
                <a:latin typeface="Nanum Gothic"/>
              </a:rPr>
              <a:t>[Copyright @ KUKINEWS. All rights reserved.]</a:t>
            </a:r>
            <a:endParaRPr lang="ko-KR" altLang="en-US" sz="800" dirty="0">
              <a:solidFill>
                <a:srgbClr val="9CA0B6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B28BE6-8E81-4C28-B1CD-3176A7934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897" y="5507526"/>
            <a:ext cx="47720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43209E20-A9CF-4BA4-80D1-22143854FB18}"/>
              </a:ext>
            </a:extLst>
          </p:cNvPr>
          <p:cNvSpPr/>
          <p:nvPr/>
        </p:nvSpPr>
        <p:spPr>
          <a:xfrm>
            <a:off x="-40640" y="6544702"/>
            <a:ext cx="1279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9CA0B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http://www.kukinews.com/newsView/kuk202007220364</a:t>
            </a:r>
            <a:endParaRPr lang="ko-KR" altLang="en-US" sz="600" dirty="0">
              <a:solidFill>
                <a:srgbClr val="9CA0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04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7" t="12778" r="4" b="4163"/>
          <a:stretch/>
        </p:blipFill>
        <p:spPr>
          <a:xfrm>
            <a:off x="-24765" y="-635"/>
            <a:ext cx="12216765" cy="7132320"/>
          </a:xfrm>
          <a:prstGeom prst="rect">
            <a:avLst/>
          </a:prstGeom>
          <a:noFill/>
        </p:spPr>
      </p:pic>
      <p:sp>
        <p:nvSpPr>
          <p:cNvPr id="7" name="직사각형 6"/>
          <p:cNvSpPr>
            <a:spLocks/>
          </p:cNvSpPr>
          <p:nvPr/>
        </p:nvSpPr>
        <p:spPr>
          <a:xfrm>
            <a:off x="1340485" y="1791335"/>
            <a:ext cx="1001649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펀딩톡은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000" dirty="0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투자자와 대출자 모두에게 </a:t>
            </a:r>
            <a:r>
              <a:rPr sz="2000" dirty="0" err="1">
                <a:solidFill>
                  <a:srgbClr val="0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효율적인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거래를 제공하는 부동산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P2P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투자대출플랫폼 입니다</a:t>
            </a:r>
          </a:p>
        </p:txBody>
      </p:sp>
      <p:sp>
        <p:nvSpPr>
          <p:cNvPr id="24" name="직사각형 23"/>
          <p:cNvSpPr>
            <a:spLocks/>
          </p:cNvSpPr>
          <p:nvPr/>
        </p:nvSpPr>
        <p:spPr>
          <a:xfrm>
            <a:off x="6096000" y="2713424"/>
            <a:ext cx="5578998" cy="2954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펀딩톡은</a:t>
            </a:r>
            <a:r>
              <a:rPr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sz="24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이래서</a:t>
            </a:r>
            <a:r>
              <a:rPr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sz="2400" dirty="0" err="1">
                <a:solidFill>
                  <a:srgbClr val="C0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다릅니다</a:t>
            </a:r>
            <a:endParaRPr lang="ko-KR" altLang="en-US" dirty="0">
              <a:solidFill>
                <a:srgbClr val="C0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1. </a:t>
            </a:r>
            <a:r>
              <a:rPr dirty="0" err="1">
                <a:solidFill>
                  <a:schemeClr val="accent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나눔고딕" charset="0"/>
              </a:rPr>
              <a:t>업계최초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부동산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dirty="0" err="1">
                <a:solidFill>
                  <a:schemeClr val="accent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나눔고딕" charset="0"/>
              </a:rPr>
              <a:t>공인중개사</a:t>
            </a:r>
            <a:r>
              <a:rPr lang="en-US" altLang="ko-KR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와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협업구조로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지역에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맞는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권리분석에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강합니다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2. </a:t>
            </a:r>
            <a:r>
              <a:rPr dirty="0" err="1">
                <a:solidFill>
                  <a:schemeClr val="accent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나눔고딕" charset="0"/>
              </a:rPr>
              <a:t>알고리즘</a:t>
            </a:r>
            <a:r>
              <a:rPr lang="en-US" altLang="ko-KR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통한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부동산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분석으로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안전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성을 증가시켰습니다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투자자 보호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우선시함과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동시에 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dirty="0" err="1">
                <a:solidFill>
                  <a:schemeClr val="accent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나눔고딕" charset="0"/>
              </a:rPr>
              <a:t>대출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나눔고딕" charset="0"/>
              </a:rPr>
              <a:t>자의 편의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까지 고려하였습니다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23CA6E-5AF5-4F75-842E-3753148465E9}"/>
              </a:ext>
            </a:extLst>
          </p:cNvPr>
          <p:cNvSpPr txBox="1"/>
          <p:nvPr/>
        </p:nvSpPr>
        <p:spPr>
          <a:xfrm>
            <a:off x="533400" y="589915"/>
            <a:ext cx="304609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P2P</a:t>
            </a:r>
            <a:r>
              <a:rPr lang="ko-KR" altLang="en-US" sz="2000" dirty="0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투자대출 플랫폼</a:t>
            </a:r>
            <a:r>
              <a:rPr lang="en-US" altLang="ko-KR" sz="2000" dirty="0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, </a:t>
            </a:r>
            <a:r>
              <a:rPr lang="ko-KR" altLang="en-US" sz="2000" dirty="0" err="1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펀딩톡</a:t>
            </a:r>
            <a:r>
              <a:rPr lang="ko-KR" altLang="en-US" sz="2000" dirty="0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 </a:t>
            </a:r>
            <a:endParaRPr lang="ko-KR" altLang="en-US" sz="2000" dirty="0">
              <a:solidFill>
                <a:srgbClr val="2F5597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7E91AC-E67E-43A5-A4A0-EDF8FEEF4681}"/>
              </a:ext>
            </a:extLst>
          </p:cNvPr>
          <p:cNvSpPr/>
          <p:nvPr/>
        </p:nvSpPr>
        <p:spPr>
          <a:xfrm>
            <a:off x="-24765" y="485775"/>
            <a:ext cx="515620" cy="98806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12C69C-4EAD-45FA-8965-E48E419FF658}"/>
              </a:ext>
            </a:extLst>
          </p:cNvPr>
          <p:cNvSpPr/>
          <p:nvPr/>
        </p:nvSpPr>
        <p:spPr>
          <a:xfrm>
            <a:off x="-40640" y="589915"/>
            <a:ext cx="524510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01</a:t>
            </a:r>
            <a:endParaRPr lang="ko-KR" altLang="ko-KR" sz="2400" dirty="0">
              <a:solidFill>
                <a:schemeClr val="bg1"/>
              </a:solidFill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3515FC3-BFF6-4139-ADEE-28D60736BF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71735" y="6311900"/>
            <a:ext cx="448310" cy="441325"/>
          </a:xfrm>
          <a:prstGeom prst="rect">
            <a:avLst/>
          </a:prstGeom>
          <a:noFill/>
        </p:spPr>
      </p:pic>
      <p:sp>
        <p:nvSpPr>
          <p:cNvPr id="28" name="텍스트 상자 14">
            <a:extLst>
              <a:ext uri="{FF2B5EF4-FFF2-40B4-BE49-F238E27FC236}">
                <a16:creationId xmlns:a16="http://schemas.microsoft.com/office/drawing/2014/main" id="{1A8963F0-A4C5-468B-8CB1-02ADB1D3CB09}"/>
              </a:ext>
            </a:extLst>
          </p:cNvPr>
          <p:cNvSpPr txBox="1">
            <a:spLocks/>
          </p:cNvSpPr>
          <p:nvPr/>
        </p:nvSpPr>
        <p:spPr>
          <a:xfrm>
            <a:off x="10520045" y="6260465"/>
            <a:ext cx="183261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dirty="0" err="1">
                <a:latin typeface="AppleSDGothicNeoEB00" charset="0"/>
                <a:ea typeface="AppleSDGothicNeoEB00" charset="0"/>
              </a:rPr>
              <a:t>FundingTalk</a:t>
            </a:r>
            <a:endParaRPr lang="ko-KR" altLang="en-US" sz="1800" b="0" dirty="0">
              <a:latin typeface="AppleSDGothicNeoEB00" charset="0"/>
              <a:ea typeface="AppleSDGothicNeoEB00" charset="0"/>
            </a:endParaRPr>
          </a:p>
        </p:txBody>
      </p:sp>
      <p:sp>
        <p:nvSpPr>
          <p:cNvPr id="29" name="텍스트 상자 15">
            <a:extLst>
              <a:ext uri="{FF2B5EF4-FFF2-40B4-BE49-F238E27FC236}">
                <a16:creationId xmlns:a16="http://schemas.microsoft.com/office/drawing/2014/main" id="{BB44BB8C-5CCB-437F-9DBF-BD723BC665E5}"/>
              </a:ext>
            </a:extLst>
          </p:cNvPr>
          <p:cNvSpPr txBox="1">
            <a:spLocks/>
          </p:cNvSpPr>
          <p:nvPr/>
        </p:nvSpPr>
        <p:spPr>
          <a:xfrm>
            <a:off x="10520045" y="6519545"/>
            <a:ext cx="1440815" cy="262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dirty="0" err="1">
                <a:latin typeface="AppleSDGothicNeoM00" charset="0"/>
                <a:ea typeface="AppleSDGothicNeoM00" charset="0"/>
              </a:rPr>
              <a:t>모두를</a:t>
            </a:r>
            <a:r>
              <a:rPr sz="1050" dirty="0">
                <a:latin typeface="AppleSDGothicNeoM00" charset="0"/>
                <a:ea typeface="AppleSDGothicNeoM00" charset="0"/>
              </a:rPr>
              <a:t> </a:t>
            </a:r>
            <a:r>
              <a:rPr sz="1050" dirty="0" err="1">
                <a:latin typeface="AppleSDGothicNeoM00" charset="0"/>
                <a:ea typeface="AppleSDGothicNeoM00" charset="0"/>
              </a:rPr>
              <a:t>생각하다</a:t>
            </a:r>
            <a:r>
              <a:rPr sz="1050" dirty="0">
                <a:latin typeface="AppleSDGothicNeoM00" charset="0"/>
                <a:ea typeface="AppleSDGothicNeoM00" charset="0"/>
              </a:rPr>
              <a:t>, </a:t>
            </a:r>
            <a:r>
              <a:rPr sz="1050" dirty="0" err="1">
                <a:latin typeface="AppleSDGothicNeoM00" charset="0"/>
                <a:ea typeface="AppleSDGothicNeoM00" charset="0"/>
              </a:rPr>
              <a:t>펀딩톡</a:t>
            </a:r>
            <a:endParaRPr lang="ko-KR" altLang="en-US" sz="1050" dirty="0">
              <a:latin typeface="AppleSDGothicNeoM00" charset="0"/>
              <a:ea typeface="AppleSDGothicNeoM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44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도넛[D] 23">
            <a:extLst>
              <a:ext uri="{FF2B5EF4-FFF2-40B4-BE49-F238E27FC236}">
                <a16:creationId xmlns:a16="http://schemas.microsoft.com/office/drawing/2014/main" id="{BEA8AAC0-FE4E-BE4F-A493-0EBBEFAA503B}"/>
              </a:ext>
            </a:extLst>
          </p:cNvPr>
          <p:cNvSpPr/>
          <p:nvPr/>
        </p:nvSpPr>
        <p:spPr>
          <a:xfrm>
            <a:off x="5401945" y="3175635"/>
            <a:ext cx="1219835" cy="1219835"/>
          </a:xfrm>
          <a:prstGeom prst="don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F06686D9-2D04-6A48-B115-3935E6A028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071735" y="6311900"/>
            <a:ext cx="448945" cy="441960"/>
          </a:xfrm>
          <a:prstGeom prst="rect">
            <a:avLst/>
          </a:prstGeom>
          <a:noFill/>
        </p:spPr>
      </p:pic>
      <p:sp>
        <p:nvSpPr>
          <p:cNvPr id="49" name="텍스트 상자 8">
            <a:extLst>
              <a:ext uri="{FF2B5EF4-FFF2-40B4-BE49-F238E27FC236}">
                <a16:creationId xmlns:a16="http://schemas.microsoft.com/office/drawing/2014/main" id="{08B262F8-4721-4D41-9549-215C0155F7E9}"/>
              </a:ext>
            </a:extLst>
          </p:cNvPr>
          <p:cNvSpPr txBox="1">
            <a:spLocks/>
          </p:cNvSpPr>
          <p:nvPr/>
        </p:nvSpPr>
        <p:spPr>
          <a:xfrm>
            <a:off x="10520045" y="6260465"/>
            <a:ext cx="258127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AppleSDGothicNeoEB00" charset="0"/>
                <a:ea typeface="AppleSDGothicNeoEB00" charset="0"/>
              </a:rPr>
              <a:t>FundingTalk</a:t>
            </a:r>
            <a:endParaRPr lang="ko-KR" altLang="en-US" sz="1800" b="0">
              <a:latin typeface="AppleSDGothicNeoEB00" charset="0"/>
              <a:ea typeface="AppleSDGothicNeoEB00" charset="0"/>
            </a:endParaRPr>
          </a:p>
        </p:txBody>
      </p:sp>
      <p:sp>
        <p:nvSpPr>
          <p:cNvPr id="53" name="텍스트 상자 9">
            <a:extLst>
              <a:ext uri="{FF2B5EF4-FFF2-40B4-BE49-F238E27FC236}">
                <a16:creationId xmlns:a16="http://schemas.microsoft.com/office/drawing/2014/main" id="{DB6B38D0-BBFC-1044-BA72-30686E1F1DF1}"/>
              </a:ext>
            </a:extLst>
          </p:cNvPr>
          <p:cNvSpPr txBox="1">
            <a:spLocks/>
          </p:cNvSpPr>
          <p:nvPr/>
        </p:nvSpPr>
        <p:spPr>
          <a:xfrm>
            <a:off x="10520045" y="6519545"/>
            <a:ext cx="1833245" cy="255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dirty="0" err="1">
                <a:latin typeface="AppleSDGothicNeoM00" charset="0"/>
                <a:ea typeface="AppleSDGothicNeoM00" charset="0"/>
              </a:rPr>
              <a:t>모두를</a:t>
            </a:r>
            <a:r>
              <a:rPr sz="1050" dirty="0">
                <a:latin typeface="AppleSDGothicNeoM00" charset="0"/>
                <a:ea typeface="AppleSDGothicNeoM00" charset="0"/>
              </a:rPr>
              <a:t> </a:t>
            </a:r>
            <a:r>
              <a:rPr sz="1050" dirty="0" err="1">
                <a:latin typeface="AppleSDGothicNeoM00" charset="0"/>
                <a:ea typeface="AppleSDGothicNeoM00" charset="0"/>
              </a:rPr>
              <a:t>생각하다</a:t>
            </a:r>
            <a:r>
              <a:rPr sz="1050" dirty="0">
                <a:latin typeface="AppleSDGothicNeoM00" charset="0"/>
                <a:ea typeface="AppleSDGothicNeoM00" charset="0"/>
              </a:rPr>
              <a:t>, </a:t>
            </a:r>
            <a:r>
              <a:rPr sz="1050" dirty="0" err="1">
                <a:latin typeface="AppleSDGothicNeoM00" charset="0"/>
                <a:ea typeface="AppleSDGothicNeoM00" charset="0"/>
              </a:rPr>
              <a:t>펀딩톡</a:t>
            </a:r>
            <a:endParaRPr lang="ko-KR" altLang="en-US" sz="1050" dirty="0">
              <a:latin typeface="AppleSDGothicNeoM00" charset="0"/>
              <a:ea typeface="AppleSDGothicNeoM00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83A54CA-B04B-D944-B208-8006EAF10DA8}"/>
              </a:ext>
            </a:extLst>
          </p:cNvPr>
          <p:cNvSpPr/>
          <p:nvPr/>
        </p:nvSpPr>
        <p:spPr>
          <a:xfrm>
            <a:off x="227965" y="369570"/>
            <a:ext cx="2600325" cy="431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rgbClr val="2F5597"/>
                </a:solidFill>
                <a:latin typeface="+mj-ea"/>
                <a:ea typeface="+mj-ea"/>
                <a:cs typeface="NanumMyeongjo" charset="0"/>
              </a:rPr>
              <a:t>02</a:t>
            </a:r>
            <a:r>
              <a:rPr lang="ko-KR" altLang="en-US" sz="1600" b="1" dirty="0">
                <a:solidFill>
                  <a:srgbClr val="2F5597"/>
                </a:solidFill>
                <a:latin typeface="+mj-ea"/>
                <a:ea typeface="+mj-ea"/>
                <a:cs typeface="NanumMyeongjo" charset="0"/>
              </a:rPr>
              <a:t> </a:t>
            </a:r>
            <a:r>
              <a:rPr lang="ko-KR" altLang="en-US" sz="1600" b="1" dirty="0" err="1">
                <a:solidFill>
                  <a:srgbClr val="2F5597"/>
                </a:solidFill>
                <a:latin typeface="+mj-ea"/>
                <a:ea typeface="+mj-ea"/>
                <a:cs typeface="NanumMyeongjo" charset="0"/>
              </a:rPr>
              <a:t>펀딩톡만의</a:t>
            </a:r>
            <a:r>
              <a:rPr lang="ko-KR" altLang="en-US" sz="1600" b="1" dirty="0">
                <a:solidFill>
                  <a:srgbClr val="2F5597"/>
                </a:solidFill>
                <a:latin typeface="+mj-ea"/>
                <a:ea typeface="+mj-ea"/>
                <a:cs typeface="NanumMyeongjo" charset="0"/>
              </a:rPr>
              <a:t> 차별화된 전략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D48E8A2-70A1-8341-BEE3-4AEA539A74B4}"/>
              </a:ext>
            </a:extLst>
          </p:cNvPr>
          <p:cNvSpPr/>
          <p:nvPr/>
        </p:nvSpPr>
        <p:spPr>
          <a:xfrm>
            <a:off x="233680" y="740410"/>
            <a:ext cx="594106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공인중개사 &amp; 알고리즘을 통한 권리분석 및 대출금리 산정</a:t>
            </a:r>
          </a:p>
        </p:txBody>
      </p:sp>
      <p:sp>
        <p:nvSpPr>
          <p:cNvPr id="56" name="직사각형 55"/>
          <p:cNvSpPr>
            <a:spLocks/>
          </p:cNvSpPr>
          <p:nvPr/>
        </p:nvSpPr>
        <p:spPr>
          <a:xfrm>
            <a:off x="573405" y="2025650"/>
            <a:ext cx="4878070" cy="11074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부동산</a:t>
            </a:r>
            <a:r>
              <a:rPr lang="ko-KR" altLang="en-US" sz="1400" b="1">
                <a:solidFill>
                  <a:srgbClr val="000000"/>
                </a:solidFill>
                <a:latin typeface="Arial" charset="0"/>
                <a:ea typeface="AppleSDGothicNeoM00" charset="0"/>
              </a:rPr>
              <a:t> </a:t>
            </a:r>
            <a:r>
              <a:rPr lang="ko-KR" altLang="en-US" sz="1400" b="1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대출가능금액, 대출금리 산정</a:t>
            </a: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>
                <a:solidFill>
                  <a:srgbClr val="000000"/>
                </a:solidFill>
                <a:latin typeface="Arial" charset="0"/>
                <a:ea typeface="AppleSDGothicNeoM00" charset="0"/>
              </a:rPr>
              <a:t>정확한 </a:t>
            </a:r>
            <a:r>
              <a:rPr lang="ko-KR" altLang="en-US" sz="14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권리분석</a:t>
            </a:r>
            <a:r>
              <a:rPr lang="ko-KR" altLang="en-US" sz="1400">
                <a:solidFill>
                  <a:srgbClr val="000000"/>
                </a:solidFill>
                <a:latin typeface="Arial" charset="0"/>
                <a:ea typeface="AppleSDGothicNeoM00" charset="0"/>
              </a:rPr>
              <a:t> +</a:t>
            </a:r>
            <a:r>
              <a:rPr lang="en-US" altLang="ko-KR" sz="1400" b="1">
                <a:solidFill>
                  <a:schemeClr val="accent1">
                    <a:lumMod val="75000"/>
                  </a:schemeClr>
                </a:solidFill>
                <a:latin typeface="AppleSDGothicNeoM00" charset="0"/>
                <a:ea typeface="AppleSDGothicNeoM00" charset="0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지역적 특성</a:t>
            </a:r>
            <a:r>
              <a:rPr lang="en-US" altLang="ko-KR" sz="1400">
                <a:solidFill>
                  <a:srgbClr val="000000"/>
                </a:solidFill>
                <a:latin typeface="Arial" charset="0"/>
                <a:ea typeface="AppleSDGothicNeoM00" charset="0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공실률</a:t>
            </a:r>
            <a:r>
              <a:rPr lang="en-US" altLang="ko-KR" sz="14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인구</a:t>
            </a:r>
            <a:r>
              <a:rPr lang="en-US" altLang="ko-KR" sz="14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주변 환경</a:t>
            </a:r>
            <a:r>
              <a:rPr lang="en-US" altLang="ko-KR" sz="14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) = </a:t>
            </a:r>
            <a:r>
              <a:rPr sz="1600" b="1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중요</a:t>
            </a:r>
            <a:endParaRPr lang="ko-KR" altLang="en-US" sz="1400">
              <a:solidFill>
                <a:srgbClr val="000000"/>
              </a:solidFill>
              <a:latin typeface="AppleSDGothicNeoM00" charset="0"/>
              <a:ea typeface="AppleSDGothicNeoM00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>
              <a:solidFill>
                <a:srgbClr val="000000"/>
              </a:solidFill>
              <a:latin typeface="AppleSDGothicNeoM00" charset="0"/>
              <a:ea typeface="AppleSDGothicNeoM00" charset="0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7B077EE-9264-0047-9D80-10D41C57180B}"/>
              </a:ext>
            </a:extLst>
          </p:cNvPr>
          <p:cNvSpPr/>
          <p:nvPr/>
        </p:nvSpPr>
        <p:spPr>
          <a:xfrm>
            <a:off x="5533390" y="1600200"/>
            <a:ext cx="6096000" cy="9232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Cambay Devanagari" pitchFamily="2" charset="0"/>
              </a:rPr>
              <a:t>“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Cambay Devanagari" pitchFamily="2" charset="0"/>
              </a:rPr>
              <a:t>    </a:t>
            </a:r>
            <a:r>
              <a:rPr lang="en" altLang="ko-KR" dirty="0">
                <a:solidFill>
                  <a:srgbClr val="000000"/>
                </a:solidFill>
                <a:latin typeface="+mj-ea"/>
                <a:ea typeface="+mj-ea"/>
                <a:cs typeface="Cambay Devanagari" pitchFamily="2" charset="0"/>
              </a:rPr>
              <a:t>P2P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Cambay Devanagari" pitchFamily="2" charset="0"/>
              </a:rPr>
              <a:t>부동산 플랫폼 최초로 </a:t>
            </a:r>
            <a:endParaRPr lang="en-US" altLang="ko-KR" dirty="0">
              <a:solidFill>
                <a:srgbClr val="000000"/>
              </a:solidFill>
              <a:latin typeface="+mj-ea"/>
              <a:ea typeface="+mj-ea"/>
              <a:cs typeface="Cambay Devanagari" pitchFamily="2" charset="0"/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Cambay Devanagari" pitchFamily="2" charset="0"/>
              </a:rPr>
              <a:t>              공인중개사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Cambay Devanagari" pitchFamily="2" charset="0"/>
              </a:rPr>
              <a:t>와 </a:t>
            </a:r>
            <a:r>
              <a:rPr lang="ko-KR" altLang="en-US" dirty="0" err="1">
                <a:solidFill>
                  <a:srgbClr val="000000"/>
                </a:solidFill>
                <a:latin typeface="+mj-ea"/>
                <a:ea typeface="+mj-ea"/>
                <a:cs typeface="Cambay Devanagari" pitchFamily="2" charset="0"/>
              </a:rPr>
              <a:t>협업구조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Cambay Devanagari" pitchFamily="2" charset="0"/>
              </a:rPr>
              <a:t>    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Cambay Devanagari" pitchFamily="2" charset="0"/>
              </a:rPr>
              <a:t>”</a:t>
            </a: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Cambay Devanagari" pitchFamily="2" charset="0"/>
              </a:rPr>
              <a:t> </a:t>
            </a:r>
            <a:endParaRPr lang="en-US" altLang="ko-KR" dirty="0">
              <a:solidFill>
                <a:srgbClr val="000000"/>
              </a:solidFill>
              <a:latin typeface="+mj-ea"/>
              <a:ea typeface="+mj-ea"/>
              <a:cs typeface="Cambay Devanagari" pitchFamily="2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5CA68E3-9835-8E4C-A271-D18002ED7487}"/>
              </a:ext>
            </a:extLst>
          </p:cNvPr>
          <p:cNvSpPr/>
          <p:nvPr/>
        </p:nvSpPr>
        <p:spPr>
          <a:xfrm>
            <a:off x="6621780" y="4748530"/>
            <a:ext cx="6096635" cy="8299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-</a:t>
            </a:r>
            <a:r>
              <a:rPr lang="ko-KR" altLang="en-US" sz="16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 정확하고 </a:t>
            </a:r>
            <a:r>
              <a:rPr lang="ko-KR" altLang="en-US" sz="1600" b="1">
                <a:solidFill>
                  <a:schemeClr val="accent1">
                    <a:lumMod val="75000"/>
                  </a:schemeClr>
                </a:solidFill>
                <a:latin typeface="AppleSDGothicNeoM00" charset="0"/>
                <a:ea typeface="AppleSDGothicNeoM00" charset="0"/>
              </a:rPr>
              <a:t>지역별</a:t>
            </a:r>
            <a:r>
              <a:rPr lang="ko-KR" altLang="en-US" sz="1600" b="1">
                <a:solidFill>
                  <a:schemeClr val="accent1">
                    <a:lumMod val="75000"/>
                  </a:schemeClr>
                </a:solidFill>
                <a:latin typeface="Arial" charset="0"/>
                <a:ea typeface="AppleSDGothicNeoM00" charset="0"/>
              </a:rPr>
              <a:t> </a:t>
            </a:r>
            <a:r>
              <a:rPr lang="ko-KR" altLang="en-US" sz="1600" b="1">
                <a:solidFill>
                  <a:schemeClr val="accent1">
                    <a:lumMod val="75000"/>
                  </a:schemeClr>
                </a:solidFill>
                <a:latin typeface="AppleSDGothicNeoM00" charset="0"/>
                <a:ea typeface="AppleSDGothicNeoM00" charset="0"/>
              </a:rPr>
              <a:t>특성에</a:t>
            </a:r>
            <a:r>
              <a:rPr lang="ko-KR" altLang="en-US" sz="1600" b="1">
                <a:solidFill>
                  <a:schemeClr val="accent1">
                    <a:lumMod val="75000"/>
                  </a:schemeClr>
                </a:solidFill>
                <a:latin typeface="Arial" charset="0"/>
                <a:ea typeface="AppleSDGothicNeoM00" charset="0"/>
              </a:rPr>
              <a:t> </a:t>
            </a:r>
            <a:r>
              <a:rPr lang="ko-KR" altLang="en-US" sz="1600" b="1">
                <a:solidFill>
                  <a:schemeClr val="accent1">
                    <a:lumMod val="75000"/>
                  </a:schemeClr>
                </a:solidFill>
                <a:latin typeface="AppleSDGothicNeoM00" charset="0"/>
                <a:ea typeface="AppleSDGothicNeoM00" charset="0"/>
              </a:rPr>
              <a:t>맞는</a:t>
            </a:r>
            <a:r>
              <a:rPr lang="ko-KR" altLang="en-US" sz="1600" b="1">
                <a:solidFill>
                  <a:schemeClr val="accent1">
                    <a:lumMod val="75000"/>
                  </a:schemeClr>
                </a:solidFill>
                <a:latin typeface="Arial" charset="0"/>
                <a:ea typeface="AppleSDGothicNeoM00" charset="0"/>
              </a:rPr>
              <a:t> </a:t>
            </a:r>
            <a:r>
              <a:rPr lang="ko-KR" altLang="en-US" sz="16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분석이 가능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-</a:t>
            </a:r>
            <a:r>
              <a:rPr lang="ko-KR" altLang="en-US" sz="16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 투자자 보호 측면에서 </a:t>
            </a:r>
            <a:r>
              <a:rPr lang="ko-KR" altLang="en-US" sz="1600" b="1">
                <a:solidFill>
                  <a:schemeClr val="accent1">
                    <a:lumMod val="75000"/>
                  </a:schemeClr>
                </a:solidFill>
                <a:latin typeface="AppleSDGothicNeoM00" charset="0"/>
                <a:ea typeface="AppleSDGothicNeoM00" charset="0"/>
              </a:rPr>
              <a:t>안정성</a:t>
            </a:r>
            <a:r>
              <a:rPr lang="ko-KR" altLang="en-US" sz="16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이 증가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B1FAABC-192A-024B-8586-45FD9C952CC3}"/>
              </a:ext>
            </a:extLst>
          </p:cNvPr>
          <p:cNvSpPr/>
          <p:nvPr/>
        </p:nvSpPr>
        <p:spPr>
          <a:xfrm>
            <a:off x="4909820" y="3176905"/>
            <a:ext cx="540385" cy="338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2F5597"/>
                </a:solidFill>
                <a:latin typeface="+mj-ea"/>
                <a:ea typeface="+mj-ea"/>
              </a:rPr>
              <a:t>배경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4C5CA1E-DFF4-6B46-9061-E477F4B45ECC}"/>
              </a:ext>
            </a:extLst>
          </p:cNvPr>
          <p:cNvSpPr/>
          <p:nvPr/>
        </p:nvSpPr>
        <p:spPr>
          <a:xfrm>
            <a:off x="6551930" y="3176905"/>
            <a:ext cx="718185" cy="338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2F5597"/>
                </a:solidFill>
                <a:latin typeface="+mj-ea"/>
                <a:ea typeface="+mj-ea"/>
              </a:rPr>
              <a:t>해결책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72EE147-5804-7A47-A690-A99DD38EFF8B}"/>
              </a:ext>
            </a:extLst>
          </p:cNvPr>
          <p:cNvSpPr/>
          <p:nvPr/>
        </p:nvSpPr>
        <p:spPr>
          <a:xfrm>
            <a:off x="4732020" y="4079875"/>
            <a:ext cx="718185" cy="338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2F5597"/>
                </a:solidFill>
                <a:latin typeface="+mj-ea"/>
                <a:ea typeface="+mj-ea"/>
              </a:rPr>
              <a:t>문제점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F415FC-3B73-A143-91B3-15C558A79B38}"/>
              </a:ext>
            </a:extLst>
          </p:cNvPr>
          <p:cNvSpPr/>
          <p:nvPr/>
        </p:nvSpPr>
        <p:spPr>
          <a:xfrm>
            <a:off x="6532880" y="4079875"/>
            <a:ext cx="896620" cy="338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2F5597"/>
                </a:solidFill>
                <a:latin typeface="+mj-ea"/>
                <a:ea typeface="+mj-ea"/>
              </a:rPr>
              <a:t>기대효과</a:t>
            </a:r>
          </a:p>
        </p:txBody>
      </p:sp>
      <p:cxnSp>
        <p:nvCxnSpPr>
          <p:cNvPr id="65" name="직선 연결선[R] 64">
            <a:extLst>
              <a:ext uri="{FF2B5EF4-FFF2-40B4-BE49-F238E27FC236}">
                <a16:creationId xmlns:a16="http://schemas.microsoft.com/office/drawing/2014/main" id="{94A08194-6708-2349-B6A7-AFBB6CD0C020}"/>
              </a:ext>
            </a:extLst>
          </p:cNvPr>
          <p:cNvCxnSpPr>
            <a:cxnSpLocks/>
          </p:cNvCxnSpPr>
          <p:nvPr/>
        </p:nvCxnSpPr>
        <p:spPr>
          <a:xfrm flipV="1">
            <a:off x="6013450" y="1397635"/>
            <a:ext cx="0" cy="208915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323AC8A2-A24C-F740-9A52-4380BF72CCE3}"/>
              </a:ext>
            </a:extLst>
          </p:cNvPr>
          <p:cNvCxnSpPr>
            <a:cxnSpLocks/>
          </p:cNvCxnSpPr>
          <p:nvPr/>
        </p:nvCxnSpPr>
        <p:spPr>
          <a:xfrm flipH="1">
            <a:off x="982345" y="3785235"/>
            <a:ext cx="472249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41507C15-206A-1448-9DE4-1FC1982CBF68}"/>
              </a:ext>
            </a:extLst>
          </p:cNvPr>
          <p:cNvCxnSpPr>
            <a:cxnSpLocks/>
          </p:cNvCxnSpPr>
          <p:nvPr/>
        </p:nvCxnSpPr>
        <p:spPr>
          <a:xfrm flipV="1">
            <a:off x="6012180" y="4079875"/>
            <a:ext cx="0" cy="208915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AF2389BE-9E04-CF47-81BC-77D3508CC674}"/>
              </a:ext>
            </a:extLst>
          </p:cNvPr>
          <p:cNvCxnSpPr>
            <a:cxnSpLocks/>
          </p:cNvCxnSpPr>
          <p:nvPr/>
        </p:nvCxnSpPr>
        <p:spPr>
          <a:xfrm flipH="1">
            <a:off x="6308725" y="3752215"/>
            <a:ext cx="4909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D689554-6F72-C74F-A1F7-A982B088DCE5}"/>
              </a:ext>
            </a:extLst>
          </p:cNvPr>
          <p:cNvSpPr/>
          <p:nvPr/>
        </p:nvSpPr>
        <p:spPr>
          <a:xfrm>
            <a:off x="5897880" y="2465070"/>
            <a:ext cx="6096635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특정 지역 특성의 정보가 많은 공인중개사의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1차 검증을 통해 보다 정확한 담보물 분석 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3F10D0C-0676-3E43-835E-93497346A570}"/>
              </a:ext>
            </a:extLst>
          </p:cNvPr>
          <p:cNvSpPr/>
          <p:nvPr/>
        </p:nvSpPr>
        <p:spPr>
          <a:xfrm>
            <a:off x="1097915" y="4706620"/>
            <a:ext cx="4631690" cy="58420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하지만</a:t>
            </a:r>
            <a:r>
              <a:rPr lang="en-US" altLang="ko-KR" sz="14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,</a:t>
            </a:r>
            <a:r>
              <a:rPr lang="ko-KR" altLang="en-US" sz="14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 타 플랫폼은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담보물의 </a:t>
            </a:r>
            <a:r>
              <a:rPr lang="ko-KR" altLang="en-US" sz="1800" b="1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시세</a:t>
            </a:r>
            <a:r>
              <a:rPr lang="ko-KR" altLang="en-US" sz="1600" b="1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와 지역의 </a:t>
            </a:r>
            <a:r>
              <a:rPr lang="ko-KR" altLang="en-US" sz="1800" b="1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주택담보대출비율</a:t>
            </a:r>
            <a:r>
              <a:rPr lang="ko-KR" altLang="en-US" sz="1600" b="1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 </a:t>
            </a:r>
            <a:r>
              <a:rPr lang="ko-KR" altLang="en-US" sz="1400">
                <a:latin typeface="AppleSDGothicNeoM00" charset="0"/>
                <a:ea typeface="AppleSDGothicNeoM00" charset="0"/>
              </a:rPr>
              <a:t>를 위주로</a:t>
            </a:r>
            <a:r>
              <a:rPr lang="ko-KR" altLang="en-US" sz="14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 분석 </a:t>
            </a:r>
          </a:p>
        </p:txBody>
      </p:sp>
      <p:sp>
        <p:nvSpPr>
          <p:cNvPr id="82" name="직사각형 81"/>
          <p:cNvSpPr>
            <a:spLocks/>
          </p:cNvSpPr>
          <p:nvPr/>
        </p:nvSpPr>
        <p:spPr>
          <a:xfrm>
            <a:off x="1891030" y="5694045"/>
            <a:ext cx="2633345" cy="3702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연체시 원금 회수 어려움</a:t>
            </a:r>
            <a:r>
              <a:rPr lang="ko-KR" altLang="en-US" sz="1800">
                <a:solidFill>
                  <a:schemeClr val="accent1">
                    <a:lumMod val="75000"/>
                  </a:schemeClr>
                </a:solidFill>
                <a:latin typeface="AppleSDGothicNeoM00" charset="0"/>
                <a:ea typeface="AppleSDGothicNeoM00" charset="0"/>
              </a:rPr>
              <a:t>⇡</a:t>
            </a:r>
            <a:r>
              <a:rPr lang="en-US" altLang="ko-KR" sz="1800">
                <a:solidFill>
                  <a:schemeClr val="accent1">
                    <a:lumMod val="75000"/>
                  </a:schemeClr>
                </a:solidFill>
                <a:latin typeface="Arial" charset="0"/>
                <a:ea typeface="AppleSDGothicNeoM00" charset="0"/>
              </a:rPr>
              <a:t> </a:t>
            </a:r>
            <a:endParaRPr lang="ko-KR" altLang="en-US" sz="1800">
              <a:solidFill>
                <a:schemeClr val="accent1">
                  <a:lumMod val="75000"/>
                </a:schemeClr>
              </a:solidFill>
              <a:latin typeface="Arial" charset="0"/>
              <a:ea typeface="AppleSDGothicNeoM00" charset="0"/>
            </a:endParaRPr>
          </a:p>
        </p:txBody>
      </p:sp>
      <p:sp>
        <p:nvSpPr>
          <p:cNvPr id="84" name="직사각형 83"/>
          <p:cNvSpPr>
            <a:spLocks/>
          </p:cNvSpPr>
          <p:nvPr/>
        </p:nvSpPr>
        <p:spPr>
          <a:xfrm>
            <a:off x="2267585" y="5359400"/>
            <a:ext cx="1879600" cy="3702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  <a:latin typeface="AppleSDGothicNeoM00" charset="0"/>
                <a:ea typeface="AppleSDGothicNeoM00" charset="0"/>
              </a:rPr>
              <a:t>지역적 특성 고려 </a:t>
            </a:r>
            <a:r>
              <a:rPr lang="en-US" altLang="ko-KR" sz="1800">
                <a:solidFill>
                  <a:schemeClr val="accent1">
                    <a:lumMod val="75000"/>
                  </a:schemeClr>
                </a:solidFill>
                <a:latin typeface="AppleSDGothicNeoM00" charset="0"/>
                <a:ea typeface="AppleSDGothicNeoM00" charset="0"/>
              </a:rPr>
              <a:t>x</a:t>
            </a:r>
            <a:endParaRPr lang="ko-KR" altLang="en-US" sz="1800">
              <a:solidFill>
                <a:schemeClr val="accent1">
                  <a:lumMod val="75000"/>
                </a:schemeClr>
              </a:solidFill>
              <a:latin typeface="AppleSDGothicNeoM00" charset="0"/>
              <a:ea typeface="AppleSDGothicNeoM00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4C0BFBD-FCF6-C642-AF27-550DD1697CB1}"/>
              </a:ext>
            </a:extLst>
          </p:cNvPr>
          <p:cNvSpPr/>
          <p:nvPr/>
        </p:nvSpPr>
        <p:spPr>
          <a:xfrm>
            <a:off x="874395" y="2690495"/>
            <a:ext cx="4348480" cy="307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solidFill>
                <a:srgbClr val="000000"/>
              </a:solidFill>
              <a:latin typeface="AppleSDGothicNeoM00" charset="0"/>
              <a:ea typeface="AppleSDGothicNeoM00" charset="0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59EA70C3-E29F-FC4B-887F-A93756812A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75675" y="1181735"/>
            <a:ext cx="427990" cy="427990"/>
          </a:xfrm>
          <a:prstGeom prst="rect">
            <a:avLst/>
          </a:prstGeom>
          <a:noFill/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A573F6A2-D57B-A541-8C56-0833311354D6}"/>
              </a:ext>
            </a:extLst>
          </p:cNvPr>
          <p:cNvSpPr>
            <a:spLocks/>
          </p:cNvSpPr>
          <p:nvPr/>
        </p:nvSpPr>
        <p:spPr>
          <a:xfrm>
            <a:off x="-635" y="-70485"/>
            <a:ext cx="12206605" cy="196850"/>
          </a:xfrm>
          <a:prstGeom prst="rect">
            <a:avLst/>
          </a:prstGeom>
          <a:solidFill>
            <a:srgbClr val="2F55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9685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2AC1CA-B805-E44C-80FC-2DA8A5D1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420" y="2836545"/>
            <a:ext cx="1393825" cy="138684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322EDE6-496D-014D-BDFF-427592881067}"/>
              </a:ext>
            </a:extLst>
          </p:cNvPr>
          <p:cNvCxnSpPr/>
          <p:nvPr/>
        </p:nvCxnSpPr>
        <p:spPr>
          <a:xfrm>
            <a:off x="4537710" y="3317240"/>
            <a:ext cx="3048000" cy="0"/>
          </a:xfrm>
          <a:prstGeom prst="straightConnector1">
            <a:avLst/>
          </a:prstGeom>
          <a:ln w="444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B722F74-93BE-6245-B054-E198AB8AF6B1}"/>
              </a:ext>
            </a:extLst>
          </p:cNvPr>
          <p:cNvCxnSpPr>
            <a:cxnSpLocks/>
          </p:cNvCxnSpPr>
          <p:nvPr/>
        </p:nvCxnSpPr>
        <p:spPr>
          <a:xfrm flipH="1">
            <a:off x="4537710" y="3830955"/>
            <a:ext cx="3048000" cy="0"/>
          </a:xfrm>
          <a:prstGeom prst="straightConnector1">
            <a:avLst/>
          </a:prstGeom>
          <a:ln w="444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24706C-E1AB-AC4B-9049-35830A34BEE3}"/>
              </a:ext>
            </a:extLst>
          </p:cNvPr>
          <p:cNvSpPr/>
          <p:nvPr/>
        </p:nvSpPr>
        <p:spPr>
          <a:xfrm>
            <a:off x="4149725" y="1786255"/>
            <a:ext cx="4157980" cy="33845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600">
                <a:latin typeface="AppleSDGothicNeoM00" charset="0"/>
                <a:ea typeface="AppleSDGothicNeoM00" charset="0"/>
                <a:cs typeface="NanumMyeongjo" charset="0"/>
              </a:rPr>
              <a:t>지역마다 일정 수의 부동산 공인중개사와 협업 </a:t>
            </a:r>
            <a:endParaRPr lang="ko-KR" altLang="en-US" sz="1600">
              <a:latin typeface="AppleSDGothicNeoM00" charset="0"/>
              <a:ea typeface="AppleSDGothicNeoM00" charset="0"/>
              <a:cs typeface="NanumMyeongjo" charset="0"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6975475" y="5232400"/>
            <a:ext cx="4735830" cy="1077218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>
              <a:buFont typeface="Wingdings"/>
              <a:buChar char=""/>
            </a:pPr>
            <a:r>
              <a:rPr lang="ko-KR" altLang="en-US" sz="1600" dirty="0">
                <a:latin typeface="AppleSDGothicNeoM00" charset="0"/>
                <a:ea typeface="AppleSDGothicNeoM00" charset="0"/>
                <a:cs typeface="NanumMyeongjo" charset="0"/>
              </a:rPr>
              <a:t>지역별 특성에 맞는 분석이 가능하여 안정성 증가</a:t>
            </a:r>
            <a:endParaRPr lang="en-US" altLang="ko-KR" sz="1600" dirty="0">
              <a:latin typeface="AppleSDGothicNeoM00" charset="0"/>
              <a:ea typeface="AppleSDGothicNeoM00" charset="0"/>
              <a:cs typeface="NanumMyeongjo" charset="0"/>
            </a:endParaRPr>
          </a:p>
          <a:p>
            <a:pPr marL="254000" indent="-254000">
              <a:buFont typeface="Wingdings"/>
              <a:buChar char=""/>
            </a:pPr>
            <a:endParaRPr lang="ko-KR" altLang="en-US" sz="1600" dirty="0">
              <a:latin typeface="AppleSDGothicNeoM00" charset="0"/>
              <a:ea typeface="AppleSDGothicNeoM00" charset="0"/>
              <a:cs typeface="NanumMyeongjo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ko-KR" altLang="ko-KR" sz="1600" dirty="0">
                <a:latin typeface="AppleSDGothicNeoM00" charset="0"/>
                <a:ea typeface="AppleSDGothicNeoM00" charset="0"/>
                <a:cs typeface="NanumMyeongjo" charset="0"/>
              </a:rPr>
              <a:t>전문인력 채용을 줄여도 되어 비용</a:t>
            </a:r>
            <a:r>
              <a:rPr lang="ko-KR" altLang="en-US" sz="1600" dirty="0">
                <a:latin typeface="AppleSDGothicNeoM00" charset="0"/>
                <a:ea typeface="AppleSDGothicNeoM00" charset="0"/>
                <a:cs typeface="NanumMyeongjo" charset="0"/>
              </a:rPr>
              <a:t>감소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atin typeface="AppleSDGothicNeoM00" charset="0"/>
                <a:ea typeface="AppleSDGothicNeoM00" charset="0"/>
                <a:cs typeface="NanumMyeongjo" charset="0"/>
              </a:rPr>
              <a:t> </a:t>
            </a: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1352550" y="5234305"/>
            <a:ext cx="5276215" cy="8312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ko-KR" altLang="ko-KR" sz="1600">
                <a:latin typeface="AppleSDGothicNeoM00" charset="0"/>
                <a:ea typeface="AppleSDGothicNeoM00" charset="0"/>
                <a:cs typeface="NanumMyeongjo" charset="0"/>
              </a:rPr>
              <a:t>펀딩톡 지원 업체로 잠재고객 확보가능</a:t>
            </a:r>
            <a:endParaRPr lang="ko-KR" altLang="en-US" sz="1600">
              <a:latin typeface="AppleSDGothicNeoM00" charset="0"/>
              <a:ea typeface="AppleSDGothicNeoM00" charset="0"/>
              <a:cs typeface="NanumMyeongjo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AppleSDGothicNeoM00" charset="0"/>
              <a:ea typeface="AppleSDGothicNeoM00" charset="0"/>
              <a:cs typeface="NanumMyeongjo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ko-KR" altLang="ko-KR" sz="1600">
                <a:latin typeface="AppleSDGothicNeoM00" charset="0"/>
                <a:ea typeface="AppleSDGothicNeoM00" charset="0"/>
                <a:cs typeface="NanumMyeongjo" charset="0"/>
              </a:rPr>
              <a:t>대출성사과정에서 발생하는 </a:t>
            </a:r>
            <a:r>
              <a:rPr lang="ko-KR" altLang="en-US" sz="1600">
                <a:latin typeface="AppleSDGothicNeoM00" charset="0"/>
                <a:ea typeface="AppleSDGothicNeoM00" charset="0"/>
                <a:cs typeface="NanumMyeongjo" charset="0"/>
              </a:rPr>
              <a:t>추가적인 수익</a:t>
            </a:r>
            <a:r>
              <a:rPr lang="ko-KR" altLang="ko-KR" sz="1600">
                <a:latin typeface="AppleSDGothicNeoM00" charset="0"/>
                <a:ea typeface="AppleSDGothicNeoM00" charset="0"/>
                <a:cs typeface="NanumMyeongjo" charset="0"/>
              </a:rPr>
              <a:t> </a:t>
            </a:r>
            <a:endParaRPr lang="ko-KR" altLang="en-US" sz="1600">
              <a:latin typeface="AppleSDGothicNeoM00" charset="0"/>
              <a:ea typeface="AppleSDGothicNeoM00" charset="0"/>
              <a:cs typeface="NanumMyeongjo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C2B83C-03D5-DE46-B06F-869B04A70881}"/>
              </a:ext>
            </a:extLst>
          </p:cNvPr>
          <p:cNvSpPr/>
          <p:nvPr/>
        </p:nvSpPr>
        <p:spPr>
          <a:xfrm>
            <a:off x="4754880" y="2143125"/>
            <a:ext cx="2682240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Myeongjo"/>
              </a:rPr>
              <a:t>Win-Win </a:t>
            </a:r>
            <a:r>
              <a:rPr lang="ko-KR" altLang="ko-KR" sz="3200" b="1" dirty="0">
                <a:solidFill>
                  <a:schemeClr val="accent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Myeongjo"/>
              </a:rPr>
              <a:t>구조 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646EFD-E357-9642-A8A5-08FC8BE9C7D2}"/>
              </a:ext>
            </a:extLst>
          </p:cNvPr>
          <p:cNvSpPr/>
          <p:nvPr/>
        </p:nvSpPr>
        <p:spPr>
          <a:xfrm>
            <a:off x="690245" y="1020445"/>
            <a:ext cx="2776855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</a:t>
            </a: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왜 공인중개사 채널과 협력하는가</a:t>
            </a:r>
            <a:r>
              <a:rPr lang="en-US" alt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?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96D28BA-CB89-D045-9198-99AE93B3E8BE}"/>
              </a:ext>
            </a:extLst>
          </p:cNvPr>
          <p:cNvSpPr/>
          <p:nvPr/>
        </p:nvSpPr>
        <p:spPr>
          <a:xfrm>
            <a:off x="583565" y="462915"/>
            <a:ext cx="2730500" cy="5111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ko-KR" altLang="en-US" sz="2000" dirty="0" err="1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펀딩톡만의</a:t>
            </a:r>
            <a:r>
              <a:rPr lang="ko-KR" altLang="en-US" sz="2000" dirty="0">
                <a:solidFill>
                  <a:srgbClr val="2F5597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NanumMyeongjo" charset="0"/>
              </a:rPr>
              <a:t> 차별화된 전략</a:t>
            </a:r>
            <a:endParaRPr lang="en-US" altLang="ko-KR" sz="2000" dirty="0">
              <a:solidFill>
                <a:srgbClr val="2F5597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NanumMyeongjo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085301-EACB-F142-A7F1-8B8FAD02F3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490" y="2636520"/>
            <a:ext cx="1720850" cy="172085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373C20-7368-0F46-BDB3-1640272B0278}"/>
              </a:ext>
            </a:extLst>
          </p:cNvPr>
          <p:cNvSpPr/>
          <p:nvPr/>
        </p:nvSpPr>
        <p:spPr>
          <a:xfrm>
            <a:off x="-24765" y="485775"/>
            <a:ext cx="515620" cy="98806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B3C41D-E1D2-B947-9E71-24ECF6C2E558}"/>
              </a:ext>
            </a:extLst>
          </p:cNvPr>
          <p:cNvSpPr/>
          <p:nvPr/>
        </p:nvSpPr>
        <p:spPr>
          <a:xfrm>
            <a:off x="-40640" y="589915"/>
            <a:ext cx="524510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02</a:t>
            </a:r>
            <a:endParaRPr lang="ko-KR" altLang="ko-KR" sz="2400" dirty="0">
              <a:solidFill>
                <a:schemeClr val="bg1"/>
              </a:solidFill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706DCB-6551-384F-8600-0A63B1985579}"/>
              </a:ext>
            </a:extLst>
          </p:cNvPr>
          <p:cNvSpPr/>
          <p:nvPr/>
        </p:nvSpPr>
        <p:spPr>
          <a:xfrm>
            <a:off x="2545080" y="4403090"/>
            <a:ext cx="1074420" cy="338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공인중개사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50D8DD-8A81-3B41-B467-4DA56FD2B0EF}"/>
              </a:ext>
            </a:extLst>
          </p:cNvPr>
          <p:cNvSpPr/>
          <p:nvPr/>
        </p:nvSpPr>
        <p:spPr>
          <a:xfrm>
            <a:off x="8622030" y="4403090"/>
            <a:ext cx="718185" cy="338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펀딩톡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8AF9505-1D55-4955-9077-01259CF51E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71735" y="6311900"/>
            <a:ext cx="448310" cy="441325"/>
          </a:xfrm>
          <a:prstGeom prst="rect">
            <a:avLst/>
          </a:prstGeom>
          <a:noFill/>
        </p:spPr>
      </p:pic>
      <p:sp>
        <p:nvSpPr>
          <p:cNvPr id="25" name="텍스트 상자 14">
            <a:extLst>
              <a:ext uri="{FF2B5EF4-FFF2-40B4-BE49-F238E27FC236}">
                <a16:creationId xmlns:a16="http://schemas.microsoft.com/office/drawing/2014/main" id="{C37F2B9D-CACB-4EEE-81F2-88538A43730F}"/>
              </a:ext>
            </a:extLst>
          </p:cNvPr>
          <p:cNvSpPr txBox="1">
            <a:spLocks/>
          </p:cNvSpPr>
          <p:nvPr/>
        </p:nvSpPr>
        <p:spPr>
          <a:xfrm>
            <a:off x="10520045" y="6260465"/>
            <a:ext cx="183261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dirty="0" err="1">
                <a:latin typeface="AppleSDGothicNeoEB00" charset="0"/>
                <a:ea typeface="AppleSDGothicNeoEB00" charset="0"/>
              </a:rPr>
              <a:t>FundingTalk</a:t>
            </a:r>
            <a:endParaRPr lang="ko-KR" altLang="en-US" sz="1800" b="0" dirty="0">
              <a:latin typeface="AppleSDGothicNeoEB00" charset="0"/>
              <a:ea typeface="AppleSDGothicNeoEB00" charset="0"/>
            </a:endParaRPr>
          </a:p>
        </p:txBody>
      </p:sp>
      <p:sp>
        <p:nvSpPr>
          <p:cNvPr id="26" name="텍스트 상자 15">
            <a:extLst>
              <a:ext uri="{FF2B5EF4-FFF2-40B4-BE49-F238E27FC236}">
                <a16:creationId xmlns:a16="http://schemas.microsoft.com/office/drawing/2014/main" id="{D009B07D-9628-4ACE-AC7E-EDEB2F051925}"/>
              </a:ext>
            </a:extLst>
          </p:cNvPr>
          <p:cNvSpPr txBox="1">
            <a:spLocks/>
          </p:cNvSpPr>
          <p:nvPr/>
        </p:nvSpPr>
        <p:spPr>
          <a:xfrm>
            <a:off x="10520045" y="6519545"/>
            <a:ext cx="1440815" cy="262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dirty="0" err="1">
                <a:latin typeface="AppleSDGothicNeoM00" charset="0"/>
                <a:ea typeface="AppleSDGothicNeoM00" charset="0"/>
              </a:rPr>
              <a:t>모두를</a:t>
            </a:r>
            <a:r>
              <a:rPr sz="1050" dirty="0">
                <a:latin typeface="AppleSDGothicNeoM00" charset="0"/>
                <a:ea typeface="AppleSDGothicNeoM00" charset="0"/>
              </a:rPr>
              <a:t> </a:t>
            </a:r>
            <a:r>
              <a:rPr sz="1050" dirty="0" err="1">
                <a:latin typeface="AppleSDGothicNeoM00" charset="0"/>
                <a:ea typeface="AppleSDGothicNeoM00" charset="0"/>
              </a:rPr>
              <a:t>생각하다</a:t>
            </a:r>
            <a:r>
              <a:rPr sz="1050" dirty="0">
                <a:latin typeface="AppleSDGothicNeoM00" charset="0"/>
                <a:ea typeface="AppleSDGothicNeoM00" charset="0"/>
              </a:rPr>
              <a:t>, </a:t>
            </a:r>
            <a:r>
              <a:rPr sz="1050" dirty="0" err="1">
                <a:latin typeface="AppleSDGothicNeoM00" charset="0"/>
                <a:ea typeface="AppleSDGothicNeoM00" charset="0"/>
              </a:rPr>
              <a:t>펀딩톡</a:t>
            </a:r>
            <a:endParaRPr lang="ko-KR" altLang="en-US" sz="1050" dirty="0">
              <a:latin typeface="AppleSDGothicNeoM00" charset="0"/>
              <a:ea typeface="AppleSDGothicNeoM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4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맑은 고딕"/>
        <a:ea typeface="AppleSDGothicNeoM00"/>
        <a:cs typeface=""/>
      </a:majorFont>
      <a:minorFont>
        <a:latin typeface="맑은 고딕"/>
        <a:ea typeface="AppleSDGothicNeoL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Pages>16</Pages>
  <Words>1188</Words>
  <Characters>0</Characters>
  <Application>Microsoft Macintosh PowerPoint</Application>
  <DocSecurity>0</DocSecurity>
  <PresentationFormat>와이드스크린</PresentationFormat>
  <Lines>0</Lines>
  <Paragraphs>248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3" baseType="lpstr">
      <vt:lpstr>조선신명조</vt:lpstr>
      <vt:lpstr>Calibri</vt:lpstr>
      <vt:lpstr>AppleSDGothicNeoB00</vt:lpstr>
      <vt:lpstr>Wingdings</vt:lpstr>
      <vt:lpstr>맑은 고딕</vt:lpstr>
      <vt:lpstr>AppleSDGothicNeoM00</vt:lpstr>
      <vt:lpstr>Apple SD Gothic Neo</vt:lpstr>
      <vt:lpstr>NanumBarunGothic UltraLight</vt:lpstr>
      <vt:lpstr>Apple SD Gothic Neo SemiBold</vt:lpstr>
      <vt:lpstr>Arial</vt:lpstr>
      <vt:lpstr>Apple SD Gothic Neo Medium</vt:lpstr>
      <vt:lpstr>Nanum Gothic</vt:lpstr>
      <vt:lpstr>AppleSDGothicNeoEB00</vt:lpstr>
      <vt:lpstr>Georgia Pro Semibold</vt:lpstr>
      <vt:lpstr>Apple SD Gothic Neo Light</vt:lpstr>
      <vt:lpstr>AppleSDGothicNeoL00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수빈</dc:creator>
  <cp:lastModifiedBy>최승현</cp:lastModifiedBy>
  <cp:revision>13</cp:revision>
  <dcterms:modified xsi:type="dcterms:W3CDTF">2020-08-04T10:33:57Z</dcterms:modified>
</cp:coreProperties>
</file>